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5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8" r:id="rId51"/>
  </p:sldIdLst>
  <p:sldSz cx="9144000" cy="5143500" type="screen16x9"/>
  <p:notesSz cx="6858000" cy="9144000"/>
  <p:embeddedFontLst>
    <p:embeddedFont>
      <p:font typeface="Montserrat" pitchFamily="2" charset="77"/>
      <p:regular r:id="rId53"/>
      <p:bold r:id="rId54"/>
      <p:italic r:id="rId55"/>
      <p:boldItalic r:id="rId56"/>
    </p:embeddedFont>
    <p:embeddedFont>
      <p:font typeface="Montserrat Light" pitchFamily="2" charset="77"/>
      <p:regular r:id="rId57"/>
      <p:bold r:id="rId58"/>
      <p:italic r:id="rId59"/>
      <p:boldItalic r:id="rId60"/>
    </p:embeddedFont>
    <p:embeddedFont>
      <p:font typeface="Montserrat Medium" pitchFamily="2" charset="77"/>
      <p:regular r:id="rId61"/>
      <p:bold r:id="rId62"/>
      <p:italic r:id="rId63"/>
      <p:boldItalic r:id="rId64"/>
    </p:embeddedFont>
    <p:embeddedFont>
      <p:font typeface="Montserrat SemiBold" panose="020F0502020204030204" pitchFamily="34" charset="0"/>
      <p:regular r:id="rId65"/>
      <p:bold r:id="rId66"/>
      <p:italic r:id="rId67"/>
      <p:boldItalic r:id="rId68"/>
    </p:embeddedFont>
    <p:embeddedFont>
      <p:font typeface="Roboto" panose="02000000000000000000" pitchFamily="2" charset="0"/>
      <p:regular r:id="rId69"/>
      <p:bold r:id="rId70"/>
      <p:italic r:id="rId71"/>
      <p:boldItalic r:id="rId72"/>
    </p:embeddedFont>
    <p:embeddedFont>
      <p:font typeface="Roboto Condensed" panose="020F0502020204030204" pitchFamily="34" charset="0"/>
      <p:regular r:id="rId73"/>
      <p:bold r:id="rId74"/>
      <p:italic r:id="rId75"/>
      <p:boldItalic r:id="rId76"/>
    </p:embeddedFont>
    <p:embeddedFont>
      <p:font typeface="Trebuchet MS" panose="020B0703020202090204" pitchFamily="34" charset="0"/>
      <p:regular r:id="rId77"/>
      <p:bold r:id="rId78"/>
      <p: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iD36M4e68tDylTM8lag5Tf7bErg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0"/>
  </p:normalViewPr>
  <p:slideViewPr>
    <p:cSldViewPr snapToGrid="0">
      <p:cViewPr varScale="1">
        <p:scale>
          <a:sx n="162" d="100"/>
          <a:sy n="162" d="100"/>
        </p:scale>
        <p:origin x="208" y="2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1.fntdata"/><Relationship Id="rId68" Type="http://schemas.openxmlformats.org/officeDocument/2006/relationships/font" Target="fonts/font16.fntdata"/><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font" Target="fonts/font1.fntdata"/><Relationship Id="rId58" Type="http://schemas.openxmlformats.org/officeDocument/2006/relationships/font" Target="fonts/font6.fntdata"/><Relationship Id="rId74" Type="http://schemas.openxmlformats.org/officeDocument/2006/relationships/font" Target="fonts/font22.fntdata"/><Relationship Id="rId79" Type="http://schemas.openxmlformats.org/officeDocument/2006/relationships/font" Target="fonts/font27.fntdata"/><Relationship Id="rId5" Type="http://schemas.openxmlformats.org/officeDocument/2006/relationships/slide" Target="slides/slide3.xml"/><Relationship Id="rId61" Type="http://schemas.openxmlformats.org/officeDocument/2006/relationships/font" Target="fonts/font9.fntdata"/><Relationship Id="rId8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font" Target="fonts/font17.fntdata"/><Relationship Id="rId77" Type="http://schemas.openxmlformats.org/officeDocument/2006/relationships/font" Target="fonts/font2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20.fntdata"/><Relationship Id="rId80"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font" Target="fonts/font18.fntdata"/><Relationship Id="rId75" Type="http://schemas.openxmlformats.org/officeDocument/2006/relationships/font" Target="fonts/font23.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font" Target="fonts/font21.fntdata"/><Relationship Id="rId78" Type="http://schemas.openxmlformats.org/officeDocument/2006/relationships/font" Target="fonts/font26.fntdata"/><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3.fntdata"/><Relationship Id="rId76" Type="http://schemas.openxmlformats.org/officeDocument/2006/relationships/font" Target="fonts/font24.fntdata"/><Relationship Id="rId7" Type="http://schemas.openxmlformats.org/officeDocument/2006/relationships/slide" Target="slides/slide5.xml"/><Relationship Id="rId71" Type="http://schemas.openxmlformats.org/officeDocument/2006/relationships/font" Target="fonts/font19.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Google Shape;65;p1: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db979811eb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g2db979811eb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2a4f56107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2a4f56107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d86cd16b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d86cd16b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d865e98510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g2d865e98510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put together a course content that goes over the different sectors that need to be involved for GENs to really transform our thermal energy system.</a:t>
            </a:r>
            <a:endParaRPr/>
          </a:p>
          <a:p>
            <a:pPr marL="0" lvl="0" indent="0" algn="l" rtl="0">
              <a:spcBef>
                <a:spcPts val="0"/>
              </a:spcBef>
              <a:spcAft>
                <a:spcPts val="0"/>
              </a:spcAft>
              <a:buNone/>
            </a:pPr>
            <a:endParaRPr/>
          </a:p>
          <a:p>
            <a:pPr marL="0" lvl="0" indent="0" algn="l" rtl="0">
              <a:spcBef>
                <a:spcPts val="0"/>
              </a:spcBef>
              <a:spcAft>
                <a:spcPts val="0"/>
              </a:spcAft>
              <a:buNone/>
            </a:pPr>
            <a:r>
              <a:rPr lang="en-US"/>
              <a:t>We start with framing the challenge of our current gas system and the need to move away from using hydrocarbons for heating.</a:t>
            </a:r>
            <a:endParaRPr/>
          </a:p>
          <a:p>
            <a:pPr marL="0" lvl="0" indent="0" algn="l" rtl="0">
              <a:spcBef>
                <a:spcPts val="0"/>
              </a:spcBef>
              <a:spcAft>
                <a:spcPts val="0"/>
              </a:spcAft>
              <a:buNone/>
            </a:pPr>
            <a:endParaRPr/>
          </a:p>
          <a:p>
            <a:pPr marL="0" lvl="0" indent="0" algn="l" rtl="0">
              <a:spcBef>
                <a:spcPts val="0"/>
              </a:spcBef>
              <a:spcAft>
                <a:spcPts val="0"/>
              </a:spcAft>
              <a:buNone/>
            </a:pPr>
            <a:r>
              <a:rPr lang="en-US"/>
              <a:t>We move on to the motivations for doing GENs from a people perspective</a:t>
            </a:r>
            <a:endParaRPr/>
          </a:p>
          <a:p>
            <a:pPr marL="0" lvl="0" indent="0" algn="l" rtl="0">
              <a:spcBef>
                <a:spcPts val="0"/>
              </a:spcBef>
              <a:spcAft>
                <a:spcPts val="0"/>
              </a:spcAft>
              <a:buNone/>
            </a:pPr>
            <a:endParaRPr/>
          </a:p>
          <a:p>
            <a:pPr marL="0" lvl="0" indent="0" algn="l" rtl="0">
              <a:spcBef>
                <a:spcPts val="0"/>
              </a:spcBef>
              <a:spcAft>
                <a:spcPts val="0"/>
              </a:spcAft>
              <a:buNone/>
            </a:pPr>
            <a:r>
              <a:rPr lang="en-US"/>
              <a:t>The policy panel will discuss the evolving landscape GENs</a:t>
            </a:r>
            <a:endParaRPr/>
          </a:p>
          <a:p>
            <a:pPr marL="0" lvl="0" indent="0" algn="l" rtl="0">
              <a:spcBef>
                <a:spcPts val="0"/>
              </a:spcBef>
              <a:spcAft>
                <a:spcPts val="0"/>
              </a:spcAft>
              <a:buNone/>
            </a:pPr>
            <a:endParaRPr/>
          </a:p>
          <a:p>
            <a:pPr marL="0" lvl="0" indent="0" algn="l" rtl="0">
              <a:spcBef>
                <a:spcPts val="0"/>
              </a:spcBef>
              <a:spcAft>
                <a:spcPts val="0"/>
              </a:spcAft>
              <a:buNone/>
            </a:pPr>
            <a:r>
              <a:rPr lang="en-US"/>
              <a:t>The final panel of today will touch on how to scale these systems at city, state and country scales</a:t>
            </a:r>
            <a:endParaRPr/>
          </a:p>
          <a:p>
            <a:pPr marL="0" lvl="0" indent="0" algn="l" rtl="0">
              <a:spcBef>
                <a:spcPts val="0"/>
              </a:spcBef>
              <a:spcAft>
                <a:spcPts val="0"/>
              </a:spcAft>
              <a:buNone/>
            </a:pPr>
            <a:endParaRPr/>
          </a:p>
          <a:p>
            <a:pPr marL="0" lvl="0" indent="0" algn="l" rtl="0">
              <a:spcBef>
                <a:spcPts val="0"/>
              </a:spcBef>
              <a:spcAft>
                <a:spcPts val="0"/>
              </a:spcAft>
              <a:buNone/>
            </a:pPr>
            <a:r>
              <a:rPr lang="en-US"/>
              <a:t>Day 2 will be more technical. We start with the design principles for Ground source heat pumps and GENS and lessons learned from construction and commissioning. </a:t>
            </a:r>
            <a:endParaRPr/>
          </a:p>
          <a:p>
            <a:pPr marL="0" lvl="0" indent="0" algn="l" rtl="0">
              <a:spcBef>
                <a:spcPts val="0"/>
              </a:spcBef>
              <a:spcAft>
                <a:spcPts val="0"/>
              </a:spcAft>
              <a:buNone/>
            </a:pPr>
            <a:endParaRPr/>
          </a:p>
          <a:p>
            <a:pPr marL="0" lvl="0" indent="0" algn="l" rtl="0">
              <a:spcBef>
                <a:spcPts val="0"/>
              </a:spcBef>
              <a:spcAft>
                <a:spcPts val="0"/>
              </a:spcAft>
              <a:buNone/>
            </a:pPr>
            <a:r>
              <a:rPr lang="en-US"/>
              <a:t>Then we move on to Research on GENs and impact on the electric grid. We end with case studies of these systems, starting wth Colorado Mesa University that was built in 2008 and end with the proposed campus decarbonization project for MIT.</a:t>
            </a:r>
            <a:endParaRPr/>
          </a:p>
        </p:txBody>
      </p:sp>
      <p:sp>
        <p:nvSpPr>
          <p:cNvPr id="129" name="Google Shape;12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2a4f56107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ISABEL?</a:t>
            </a:r>
            <a:endParaRPr/>
          </a:p>
          <a:p>
            <a:pPr marL="0" lvl="0" indent="0" algn="l" rtl="0">
              <a:spcBef>
                <a:spcPts val="0"/>
              </a:spcBef>
              <a:spcAft>
                <a:spcPts val="0"/>
              </a:spcAft>
              <a:buNone/>
            </a:pPr>
            <a:r>
              <a:rPr lang="en-US"/>
              <a:t>29 Guest lecturers:</a:t>
            </a:r>
            <a:endParaRPr/>
          </a:p>
          <a:p>
            <a:pPr marL="0" lvl="0" indent="0" algn="l" rtl="0">
              <a:spcBef>
                <a:spcPts val="0"/>
              </a:spcBef>
              <a:spcAft>
                <a:spcPts val="0"/>
              </a:spcAft>
              <a:buNone/>
            </a:pPr>
            <a:r>
              <a:rPr lang="en-US"/>
              <a:t>Universities, community based organizations, regulators, European Geothermal Council, World Bank, Engineering design firms, drillers, gas utilities and national labs.</a:t>
            </a:r>
            <a:endParaRPr/>
          </a:p>
        </p:txBody>
      </p:sp>
      <p:sp>
        <p:nvSpPr>
          <p:cNvPr id="146" name="Google Shape;146;g32a4f56107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d86f73e997_3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g2d86f73e997_3_3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Curt,</a:t>
            </a:r>
            <a:endParaRPr/>
          </a:p>
          <a:p>
            <a:pPr marL="0" lvl="0" indent="0" algn="l" rtl="0">
              <a:lnSpc>
                <a:spcPct val="100000"/>
              </a:lnSpc>
              <a:spcBef>
                <a:spcPts val="0"/>
              </a:spcBef>
              <a:spcAft>
                <a:spcPts val="0"/>
              </a:spcAft>
              <a:buSzPts val="1100"/>
              <a:buNone/>
            </a:pPr>
            <a:r>
              <a:rPr lang="en-US"/>
              <a:t>Isabel (or Curt)</a:t>
            </a:r>
            <a:endParaRPr/>
          </a:p>
          <a:p>
            <a:pPr marL="0" lvl="0" indent="0" algn="l" rtl="0">
              <a:lnSpc>
                <a:spcPct val="100000"/>
              </a:lnSpc>
              <a:spcBef>
                <a:spcPts val="0"/>
              </a:spcBef>
              <a:spcAft>
                <a:spcPts val="0"/>
              </a:spcAft>
              <a:buSzPts val="1100"/>
              <a:buNone/>
            </a:pPr>
            <a:r>
              <a:rPr lang="en-US"/>
              <a:t>Zeyneb</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d86f73e997_3_5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d86f73e997_3_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2a4f561077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2a4f561077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Zeyneb</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d86cd16bca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d86cd16bc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Zeyneb</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2d9524474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2d952447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Zeyneb</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2d9524474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2d9524474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Zeyneb</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2d9524474b_0_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3" name="Google Shape;233;g32d9524474b_0_23:notes"/>
          <p:cNvSpPr txBox="1">
            <a:spLocks noGrp="1"/>
          </p:cNvSpPr>
          <p:nvPr>
            <p:ph type="body" idx="1"/>
          </p:nvPr>
        </p:nvSpPr>
        <p:spPr>
          <a:xfrm>
            <a:off x="701346" y="4416099"/>
            <a:ext cx="5607600" cy="4182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400"/>
              <a:buFont typeface="Calibri"/>
              <a:buNone/>
            </a:pPr>
            <a:r>
              <a:rPr lang="en-US">
                <a:latin typeface="Calibri"/>
                <a:ea typeface="Calibri"/>
                <a:cs typeface="Calibri"/>
                <a:sym typeface="Calibri"/>
              </a:rPr>
              <a:t>Putting it all together in one chart – what is a thermal energy or geothermal energy network? It is a specific type of district energy that uses geothermal energy. This is provided here for your reference and was created to address the very variable and/or missing definitions in state laws and regs. Also, just because we get SO MANY questions on this.  ☺</a:t>
            </a:r>
            <a:endParaRPr>
              <a:latin typeface="Calibri"/>
              <a:ea typeface="Calibri"/>
              <a:cs typeface="Calibri"/>
              <a:sym typeface="Calibri"/>
            </a:endParaRPr>
          </a:p>
        </p:txBody>
      </p:sp>
      <p:sp>
        <p:nvSpPr>
          <p:cNvPr id="234" name="Google Shape;234;g32d9524474b_0_23:notes"/>
          <p:cNvSpPr txBox="1">
            <a:spLocks noGrp="1"/>
          </p:cNvSpPr>
          <p:nvPr>
            <p:ph type="sldNum" idx="12"/>
          </p:nvPr>
        </p:nvSpPr>
        <p:spPr>
          <a:xfrm>
            <a:off x="3970734" y="8830660"/>
            <a:ext cx="3038100" cy="46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d86f73e997_3_526:notes"/>
          <p:cNvSpPr>
            <a:spLocks noGrp="1" noRot="1" noChangeAspect="1"/>
          </p:cNvSpPr>
          <p:nvPr>
            <p:ph type="sldImg" idx="2"/>
          </p:nvPr>
        </p:nvSpPr>
        <p:spPr>
          <a:xfrm>
            <a:off x="1414463" y="871538"/>
            <a:ext cx="4181475" cy="23526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2d86f73e997_3_526:notes"/>
          <p:cNvSpPr txBox="1">
            <a:spLocks noGrp="1"/>
          </p:cNvSpPr>
          <p:nvPr>
            <p:ph type="body" idx="1"/>
          </p:nvPr>
        </p:nvSpPr>
        <p:spPr>
          <a:xfrm>
            <a:off x="701040" y="3355420"/>
            <a:ext cx="5608200" cy="27453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480"/>
              </a:spcBef>
              <a:spcAft>
                <a:spcPts val="0"/>
              </a:spcAft>
              <a:buSzPts val="1400"/>
              <a:buNone/>
            </a:pPr>
            <a:r>
              <a:rPr lang="en-US">
                <a:latin typeface="Calibri"/>
                <a:ea typeface="Calibri"/>
                <a:cs typeface="Calibri"/>
                <a:sym typeface="Calibri"/>
              </a:rPr>
              <a:t>HEET attempts to solve challenges from a systems and people-centered relationship-based approach. This is work intensive, complex, and effective.</a:t>
            </a:r>
            <a:endParaRPr/>
          </a:p>
        </p:txBody>
      </p:sp>
      <p:sp>
        <p:nvSpPr>
          <p:cNvPr id="242" name="Google Shape;242;g2d86f73e997_3_526:notes"/>
          <p:cNvSpPr txBox="1">
            <a:spLocks noGrp="1"/>
          </p:cNvSpPr>
          <p:nvPr>
            <p:ph type="sldNum" idx="12"/>
          </p:nvPr>
        </p:nvSpPr>
        <p:spPr>
          <a:xfrm>
            <a:off x="3970938" y="6622475"/>
            <a:ext cx="3037800" cy="3498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2a4f561077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2a4f561077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Zeyneb</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d86f73e997_3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d86f73e997_3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Zeyneb</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d86f73e997_3_44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g2d86f73e997_3_447:notes"/>
          <p:cNvSpPr txBox="1">
            <a:spLocks noGrp="1"/>
          </p:cNvSpPr>
          <p:nvPr>
            <p:ph type="body" idx="1"/>
          </p:nvPr>
        </p:nvSpPr>
        <p:spPr>
          <a:xfrm>
            <a:off x="701346" y="4416099"/>
            <a:ext cx="5607600" cy="4182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400"/>
              <a:buFont typeface="Calibri"/>
              <a:buNone/>
            </a:pPr>
            <a:r>
              <a:rPr lang="en-US">
                <a:latin typeface="Calibri"/>
                <a:ea typeface="Calibri"/>
                <a:cs typeface="Calibri"/>
                <a:sym typeface="Calibri"/>
              </a:rPr>
              <a:t>Putting it all together in one chart – what is a thermal energy or geothermal energy network? It is a specific type of district energy that uses geothermal energy. This is provided here for your reference and was created to address the very variable and/or missing definitions in state laws and regs. Also, just because we get SO MANY questions on this.  ☺</a:t>
            </a:r>
            <a:endParaRPr>
              <a:latin typeface="Calibri"/>
              <a:ea typeface="Calibri"/>
              <a:cs typeface="Calibri"/>
              <a:sym typeface="Calibri"/>
            </a:endParaRPr>
          </a:p>
        </p:txBody>
      </p:sp>
      <p:sp>
        <p:nvSpPr>
          <p:cNvPr id="293" name="Google Shape;293;g2d86f73e997_3_447:notes"/>
          <p:cNvSpPr txBox="1">
            <a:spLocks noGrp="1"/>
          </p:cNvSpPr>
          <p:nvPr>
            <p:ph type="sldNum" idx="12"/>
          </p:nvPr>
        </p:nvSpPr>
        <p:spPr>
          <a:xfrm>
            <a:off x="3970734" y="8830660"/>
            <a:ext cx="3038100" cy="46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d86cd16bc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0" name="Google Shape;300;g2d86cd16bca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d86f73e997_3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d86f73e997_3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d86f73e997_3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g2d86f73e997_3_5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1" name="Google Shape;331;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d86f73e997_3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2d86f73e997_3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d86f73e997_3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g2d86f73e997_3_5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0" name="Google Shape;360;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d86f73e997_3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2d86f73e997_3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86f73e997_3_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g2d86f73e997_3_5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d86f73e997_3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d86f73e997_3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d86f73e997_3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g2d86f73e997_3_5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d86f73e997_3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2d86f73e997_3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d86f73e997_3_35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7" name="Google Shape;427;g2d86f73e997_3_357: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2d86f73e997_3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2d86f73e997_3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d86f73e997_3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2d86f73e997_3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d86f73e997_3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g2d86f73e997_3_6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4" name="Google Shape;46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d86f73e997_3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d86f73e997_3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2d86f73e997_3_6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2" name="Google Shape;482;g2d86f73e997_3_6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3" name="Google Shape;493;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d86f73e997_3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d86f73e997_3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d86f73e997_3_6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1" name="Google Shape;511;g2d86f73e997_3_6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2" name="Google Shape;522;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2d86f73e997_3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 name="Google Shape;530;g2d86f73e997_3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d86f73e997_3_6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g2d86f73e997_3_6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1" name="Google Shape;551;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3" name="Google Shape;563;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2db979811eb_0_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5" name="Google Shape;575;g2db979811eb_0_4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d86f73e997_3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2d86f73e997_3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2d86f73e997_3_1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g2d86f73e997_3_1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g2d86f73e997_3_1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g2d86f73e997_3_12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g2d86f73e997_3_1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g2d86f73e997_3_1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g2d86f73e997_3_1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g2d86f73e997_3_1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g2d86f73e997_3_1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g2d86f73e997_3_12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g2d86f73e997_3_12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g2d86f73e997_3_1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g2d86f73e997_3_1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g2d86f73e997_3_1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g2d86f73e997_3_13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g2d86f73e997_3_136"/>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g2d86f73e997_3_1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g2d86f73e997_3_14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g2d86f73e997_3_14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g2d86f73e997_3_14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g2d86f73e997_3_14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g2d86f73e997_3_1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g2d86f73e997_3_14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g2d86f73e997_3_1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g2d86f73e997_3_15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g2d86f73e997_3_15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g2d86f73e997_3_1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2d86f73e997_3_1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1"/>
        <p:cNvGrpSpPr/>
        <p:nvPr/>
      </p:nvGrpSpPr>
      <p:grpSpPr>
        <a:xfrm>
          <a:off x="0" y="0"/>
          <a:ext cx="0" cy="0"/>
          <a:chOff x="0" y="0"/>
          <a:chExt cx="0" cy="0"/>
        </a:xfrm>
      </p:grpSpPr>
      <p:sp>
        <p:nvSpPr>
          <p:cNvPr id="52" name="Google Shape;52;g2d86f73e997_3_54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marR="0" lvl="0" algn="ctr">
              <a:lnSpc>
                <a:spcPct val="100000"/>
              </a:lnSpc>
              <a:spcBef>
                <a:spcPts val="0"/>
              </a:spcBef>
              <a:spcAft>
                <a:spcPts val="0"/>
              </a:spcAft>
              <a:buSzPts val="1100"/>
              <a:buNone/>
              <a:defRPr sz="45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53" name="Google Shape;53;g2d86f73e997_3_547"/>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R="0" lvl="1" algn="ctr">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ct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R="0" lvl="4"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R="0" lvl="5"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R="0" lvl="6"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R="0" lvl="7"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R="0" lvl="8" algn="ctr">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sp>
        <p:nvSpPr>
          <p:cNvPr id="54" name="Google Shape;54;g2d86f73e997_3_547"/>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55" name="Google Shape;55;g2d86f73e997_3_547"/>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56" name="Google Shape;56;g2d86f73e997_3_547"/>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None/>
              <a:defRPr sz="11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58"/>
        <p:cNvGrpSpPr/>
        <p:nvPr/>
      </p:nvGrpSpPr>
      <p:grpSpPr>
        <a:xfrm>
          <a:off x="0" y="0"/>
          <a:ext cx="0" cy="0"/>
          <a:chOff x="0" y="0"/>
          <a:chExt cx="0" cy="0"/>
        </a:xfrm>
      </p:grpSpPr>
      <p:sp>
        <p:nvSpPr>
          <p:cNvPr id="59" name="Google Shape;59;g2d86f73e997_3_554"/>
          <p:cNvSpPr txBox="1"/>
          <p:nvPr/>
        </p:nvSpPr>
        <p:spPr>
          <a:xfrm>
            <a:off x="311700" y="213700"/>
            <a:ext cx="8520600" cy="4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endParaRPr sz="2800" b="0" i="0" u="none" strike="noStrike" cap="none">
              <a:solidFill>
                <a:srgbClr val="566579"/>
              </a:solidFill>
              <a:latin typeface="Trebuchet MS"/>
              <a:ea typeface="Trebuchet MS"/>
              <a:cs typeface="Trebuchet MS"/>
              <a:sym typeface="Trebuchet MS"/>
            </a:endParaRPr>
          </a:p>
        </p:txBody>
      </p:sp>
      <p:sp>
        <p:nvSpPr>
          <p:cNvPr id="60" name="Google Shape;60;g2d86f73e997_3_554"/>
          <p:cNvSpPr txBox="1"/>
          <p:nvPr/>
        </p:nvSpPr>
        <p:spPr>
          <a:xfrm>
            <a:off x="387100" y="4736387"/>
            <a:ext cx="379800" cy="1746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US" sz="900" b="0" i="0" u="none" strike="noStrike" cap="none">
                <a:solidFill>
                  <a:srgbClr val="B7B7B7"/>
                </a:solidFill>
                <a:latin typeface="Arial"/>
                <a:ea typeface="Arial"/>
                <a:cs typeface="Arial"/>
                <a:sym typeface="Arial"/>
              </a:rPr>
              <a:t>‹#›</a:t>
            </a:fld>
            <a:endParaRPr sz="900" b="0" i="0" u="none" strike="noStrike" cap="none">
              <a:solidFill>
                <a:srgbClr val="B7B7B7"/>
              </a:solidFill>
              <a:latin typeface="Arial"/>
              <a:ea typeface="Arial"/>
              <a:cs typeface="Arial"/>
              <a:sym typeface="Arial"/>
            </a:endParaRPr>
          </a:p>
        </p:txBody>
      </p:sp>
      <p:pic>
        <p:nvPicPr>
          <p:cNvPr id="61" name="Google Shape;61;g2d86f73e997_3_554" descr="Screen Shot 2018-04-23 at 5.35.47 PM.png"/>
          <p:cNvPicPr preferRelativeResize="0"/>
          <p:nvPr/>
        </p:nvPicPr>
        <p:blipFill rotWithShape="1">
          <a:blip r:embed="rId2">
            <a:alphaModFix/>
          </a:blip>
          <a:srcRect/>
          <a:stretch/>
        </p:blipFill>
        <p:spPr>
          <a:xfrm>
            <a:off x="8363669" y="4754880"/>
            <a:ext cx="468631" cy="228600"/>
          </a:xfrm>
          <a:prstGeom prst="rect">
            <a:avLst/>
          </a:prstGeom>
          <a:noFill/>
          <a:ln>
            <a:noFill/>
          </a:ln>
        </p:spPr>
      </p:pic>
      <p:sp>
        <p:nvSpPr>
          <p:cNvPr id="62" name="Google Shape;62;g2d86f73e997_3_554"/>
          <p:cNvSpPr/>
          <p:nvPr/>
        </p:nvSpPr>
        <p:spPr>
          <a:xfrm>
            <a:off x="7351325" y="5030275"/>
            <a:ext cx="1027200" cy="113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2d86f73e997_3_1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g2d86f73e997_3_1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g2d86f73e997_3_1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3"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hyperlink" Target="https://environmentalsolutions.mit.edu/education/"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4.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2.png"/><Relationship Id="rId7"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4.png"/></Relationships>
</file>

<file path=ppt/slides/_rels/slide4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3.png"/><Relationship Id="rId7"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hyperlink" Target="https://ocw.mit.edu/terms" TargetMode="External"/><Relationship Id="rId2" Type="http://schemas.openxmlformats.org/officeDocument/2006/relationships/hyperlink" Target="https://ocw.mit.ed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
          <p:cNvPicPr preferRelativeResize="0"/>
          <p:nvPr/>
        </p:nvPicPr>
        <p:blipFill rotWithShape="1">
          <a:blip r:embed="rId3">
            <a:alphaModFix/>
          </a:blip>
          <a:srcRect/>
          <a:stretch/>
        </p:blipFill>
        <p:spPr>
          <a:xfrm>
            <a:off x="-4673" y="-58856"/>
            <a:ext cx="9148673" cy="5202356"/>
          </a:xfrm>
          <a:prstGeom prst="rect">
            <a:avLst/>
          </a:prstGeom>
          <a:noFill/>
          <a:ln>
            <a:noFill/>
          </a:ln>
        </p:spPr>
      </p:pic>
      <p:sp>
        <p:nvSpPr>
          <p:cNvPr id="68" name="Google Shape;68;p1"/>
          <p:cNvSpPr txBox="1"/>
          <p:nvPr/>
        </p:nvSpPr>
        <p:spPr>
          <a:xfrm>
            <a:off x="307881" y="1759739"/>
            <a:ext cx="8720100" cy="169274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4200"/>
              <a:buFont typeface="Arial"/>
              <a:buNone/>
            </a:pPr>
            <a:r>
              <a:rPr lang="en-US" sz="4200" b="1" i="0" u="none" strike="noStrike" cap="none" dirty="0">
                <a:solidFill>
                  <a:schemeClr val="dk1"/>
                </a:solidFill>
                <a:latin typeface="Roboto Condensed"/>
                <a:ea typeface="Roboto Condensed"/>
                <a:cs typeface="Roboto Condensed"/>
                <a:sym typeface="Roboto Condensed"/>
              </a:rPr>
              <a:t>Geothermal Energy Networks: </a:t>
            </a:r>
            <a:endParaRPr dirty="0"/>
          </a:p>
          <a:p>
            <a:pPr marL="0" marR="0" lvl="0" indent="0" algn="l" rtl="0">
              <a:lnSpc>
                <a:spcPct val="100000"/>
              </a:lnSpc>
              <a:spcBef>
                <a:spcPts val="0"/>
              </a:spcBef>
              <a:spcAft>
                <a:spcPts val="0"/>
              </a:spcAft>
              <a:buClr>
                <a:schemeClr val="dk1"/>
              </a:buClr>
              <a:buSzPts val="4200"/>
              <a:buFont typeface="Arial"/>
              <a:buNone/>
            </a:pPr>
            <a:r>
              <a:rPr lang="en-US" sz="3200" b="1" i="0" u="none" strike="noStrike" cap="none" dirty="0">
                <a:solidFill>
                  <a:schemeClr val="dk1"/>
                </a:solidFill>
                <a:latin typeface="Roboto Condensed"/>
                <a:ea typeface="Roboto Condensed"/>
                <a:cs typeface="Roboto Condensed"/>
                <a:sym typeface="Roboto Condensed"/>
              </a:rPr>
              <a:t>Transforming our Thermal Energy System</a:t>
            </a:r>
            <a:endParaRPr dirty="0"/>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Montserrat SemiBold"/>
                <a:ea typeface="Montserrat SemiBold"/>
                <a:cs typeface="Montserrat SemiBold"/>
                <a:sym typeface="Montserrat SemiBold"/>
              </a:rPr>
              <a:t>January 30-31, 2024</a:t>
            </a:r>
            <a:endParaRPr sz="1400" b="0" i="0" u="none" strike="noStrike" cap="none" dirty="0">
              <a:solidFill>
                <a:srgbClr val="000000"/>
              </a:solidFill>
              <a:latin typeface="Arial"/>
              <a:ea typeface="Arial"/>
              <a:cs typeface="Arial"/>
              <a:sym typeface="Arial"/>
            </a:endParaRPr>
          </a:p>
        </p:txBody>
      </p:sp>
      <p:pic>
        <p:nvPicPr>
          <p:cNvPr id="69" name="Google Shape;69;p1"/>
          <p:cNvPicPr preferRelativeResize="0"/>
          <p:nvPr/>
        </p:nvPicPr>
        <p:blipFill rotWithShape="1">
          <a:blip r:embed="rId4">
            <a:alphaModFix/>
          </a:blip>
          <a:srcRect/>
          <a:stretch/>
        </p:blipFill>
        <p:spPr>
          <a:xfrm>
            <a:off x="489650" y="986550"/>
            <a:ext cx="784378" cy="498300"/>
          </a:xfrm>
          <a:prstGeom prst="rect">
            <a:avLst/>
          </a:prstGeom>
          <a:noFill/>
          <a:ln>
            <a:noFill/>
          </a:ln>
        </p:spPr>
      </p:pic>
      <p:pic>
        <p:nvPicPr>
          <p:cNvPr id="70" name="Google Shape;70;p1" descr="A black background with a black square&#10;&#10;Description automatically generated with medium confidence"/>
          <p:cNvPicPr preferRelativeResize="0"/>
          <p:nvPr/>
        </p:nvPicPr>
        <p:blipFill rotWithShape="1">
          <a:blip r:embed="rId5">
            <a:alphaModFix/>
          </a:blip>
          <a:srcRect/>
          <a:stretch/>
        </p:blipFill>
        <p:spPr>
          <a:xfrm>
            <a:off x="1583475" y="1006588"/>
            <a:ext cx="916450" cy="458225"/>
          </a:xfrm>
          <a:prstGeom prst="rect">
            <a:avLst/>
          </a:prstGeom>
          <a:noFill/>
          <a:ln>
            <a:noFill/>
          </a:ln>
        </p:spPr>
      </p:pic>
      <p:sp>
        <p:nvSpPr>
          <p:cNvPr id="2" name="Slide Number Placeholder 1">
            <a:extLst>
              <a:ext uri="{FF2B5EF4-FFF2-40B4-BE49-F238E27FC236}">
                <a16:creationId xmlns:a16="http://schemas.microsoft.com/office/drawing/2014/main" id="{5C3AF75A-0D26-5112-703F-64BFEADA6D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g2db979811eb_0_80"/>
          <p:cNvPicPr preferRelativeResize="0"/>
          <p:nvPr/>
        </p:nvPicPr>
        <p:blipFill rotWithShape="1">
          <a:blip r:embed="rId3">
            <a:alphaModFix/>
          </a:blip>
          <a:srcRect/>
          <a:stretch/>
        </p:blipFill>
        <p:spPr>
          <a:xfrm>
            <a:off x="1775075" y="367325"/>
            <a:ext cx="5593852" cy="4408825"/>
          </a:xfrm>
          <a:prstGeom prst="rect">
            <a:avLst/>
          </a:prstGeom>
          <a:noFill/>
          <a:ln w="19050" cap="flat" cmpd="sng">
            <a:solidFill>
              <a:schemeClr val="dk2"/>
            </a:solidFill>
            <a:prstDash val="solid"/>
            <a:round/>
            <a:headEnd type="none" w="sm" len="sm"/>
            <a:tailEnd type="none" w="sm" len="sm"/>
          </a:ln>
        </p:spPr>
      </p:pic>
      <p:sp>
        <p:nvSpPr>
          <p:cNvPr id="2" name="TextBox 1">
            <a:extLst>
              <a:ext uri="{FF2B5EF4-FFF2-40B4-BE49-F238E27FC236}">
                <a16:creationId xmlns:a16="http://schemas.microsoft.com/office/drawing/2014/main" id="{CF3762CA-3EC3-7E47-928D-4CA53AC73E2C}"/>
              </a:ext>
            </a:extLst>
          </p:cNvPr>
          <p:cNvSpPr txBox="1"/>
          <p:nvPr/>
        </p:nvSpPr>
        <p:spPr>
          <a:xfrm>
            <a:off x="6267562" y="4776150"/>
            <a:ext cx="1205779" cy="215444"/>
          </a:xfrm>
          <a:prstGeom prst="rect">
            <a:avLst/>
          </a:prstGeom>
          <a:noFill/>
        </p:spPr>
        <p:txBody>
          <a:bodyPr wrap="none" rtlCol="0">
            <a:spAutoFit/>
          </a:bodyPr>
          <a:lstStyle/>
          <a:p>
            <a:r>
              <a:rPr lang="en-US" sz="800" dirty="0"/>
              <a:t>Source: public domain</a:t>
            </a:r>
          </a:p>
        </p:txBody>
      </p:sp>
      <p:sp>
        <p:nvSpPr>
          <p:cNvPr id="3" name="Slide Number Placeholder 2">
            <a:extLst>
              <a:ext uri="{FF2B5EF4-FFF2-40B4-BE49-F238E27FC236}">
                <a16:creationId xmlns:a16="http://schemas.microsoft.com/office/drawing/2014/main" id="{6DB65B03-EBCD-9120-02C7-878A28DBAB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32a4f561077_0_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3703"/>
              <a:buFont typeface="Arial"/>
              <a:buNone/>
            </a:pPr>
            <a:r>
              <a:rPr lang="en-US" sz="3000" b="1">
                <a:solidFill>
                  <a:srgbClr val="1D6F83"/>
                </a:solidFill>
                <a:latin typeface="Roboto Condensed"/>
                <a:ea typeface="Roboto Condensed"/>
                <a:cs typeface="Roboto Condensed"/>
                <a:sym typeface="Roboto Condensed"/>
              </a:rPr>
              <a:t>MIT Environmental Solutions Initiative (ESI)</a:t>
            </a:r>
            <a:endParaRPr/>
          </a:p>
        </p:txBody>
      </p:sp>
      <p:pic>
        <p:nvPicPr>
          <p:cNvPr id="81" name="Google Shape;81;g32a4f561077_0_29"/>
          <p:cNvPicPr preferRelativeResize="0"/>
          <p:nvPr/>
        </p:nvPicPr>
        <p:blipFill>
          <a:blip r:embed="rId3">
            <a:alphaModFix/>
          </a:blip>
          <a:stretch>
            <a:fillRect/>
          </a:stretch>
        </p:blipFill>
        <p:spPr>
          <a:xfrm>
            <a:off x="6763375" y="561738"/>
            <a:ext cx="1982575" cy="339275"/>
          </a:xfrm>
          <a:prstGeom prst="rect">
            <a:avLst/>
          </a:prstGeom>
          <a:noFill/>
          <a:ln>
            <a:noFill/>
          </a:ln>
        </p:spPr>
      </p:pic>
      <p:pic>
        <p:nvPicPr>
          <p:cNvPr id="82" name="Google Shape;82;g32a4f561077_0_29"/>
          <p:cNvPicPr preferRelativeResize="0"/>
          <p:nvPr/>
        </p:nvPicPr>
        <p:blipFill>
          <a:blip r:embed="rId4">
            <a:alphaModFix/>
          </a:blip>
          <a:stretch>
            <a:fillRect/>
          </a:stretch>
        </p:blipFill>
        <p:spPr>
          <a:xfrm>
            <a:off x="4811461" y="1079161"/>
            <a:ext cx="2106491" cy="2985175"/>
          </a:xfrm>
          <a:prstGeom prst="rect">
            <a:avLst/>
          </a:prstGeom>
          <a:noFill/>
          <a:ln>
            <a:noFill/>
          </a:ln>
        </p:spPr>
      </p:pic>
      <p:sp>
        <p:nvSpPr>
          <p:cNvPr id="83" name="Google Shape;83;g32a4f561077_0_29"/>
          <p:cNvSpPr txBox="1"/>
          <p:nvPr/>
        </p:nvSpPr>
        <p:spPr>
          <a:xfrm>
            <a:off x="126650" y="1259550"/>
            <a:ext cx="4684800" cy="34323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Char char="●"/>
            </a:pPr>
            <a:r>
              <a:rPr lang="en-US" sz="1600" b="1">
                <a:solidFill>
                  <a:schemeClr val="dk2"/>
                </a:solidFill>
              </a:rPr>
              <a:t>The ESI </a:t>
            </a:r>
            <a:r>
              <a:rPr lang="en-US" sz="1600" b="1">
                <a:solidFill>
                  <a:schemeClr val="dk2"/>
                </a:solidFill>
                <a:uFill>
                  <a:noFill/>
                </a:uFill>
                <a:hlinkClick r:id="rId5">
                  <a:extLst>
                    <a:ext uri="{A12FA001-AC4F-418D-AE19-62706E023703}">
                      <ahyp:hlinkClr xmlns:ahyp="http://schemas.microsoft.com/office/drawing/2018/hyperlinkcolor" val="tx"/>
                    </a:ext>
                  </a:extLst>
                </a:hlinkClick>
              </a:rPr>
              <a:t>Education Program</a:t>
            </a:r>
            <a:r>
              <a:rPr lang="en-US" sz="1600">
                <a:solidFill>
                  <a:schemeClr val="dk2"/>
                </a:solidFill>
              </a:rPr>
              <a:t> aims to collaborate with MIT and the </a:t>
            </a:r>
            <a:r>
              <a:rPr lang="en-US" sz="1600" b="1">
                <a:solidFill>
                  <a:schemeClr val="dk2"/>
                </a:solidFill>
              </a:rPr>
              <a:t>broader</a:t>
            </a:r>
            <a:r>
              <a:rPr lang="en-US" sz="1600">
                <a:solidFill>
                  <a:schemeClr val="dk2"/>
                </a:solidFill>
              </a:rPr>
              <a:t> </a:t>
            </a:r>
            <a:r>
              <a:rPr lang="en-US" sz="1600" b="1">
                <a:solidFill>
                  <a:schemeClr val="dk2"/>
                </a:solidFill>
              </a:rPr>
              <a:t>community</a:t>
            </a:r>
            <a:r>
              <a:rPr lang="en-US" sz="1600">
                <a:solidFill>
                  <a:schemeClr val="dk2"/>
                </a:solidFill>
              </a:rPr>
              <a:t> to assess, innovate, and expand climate education across </a:t>
            </a:r>
            <a:r>
              <a:rPr lang="en-US" sz="1600" b="1">
                <a:solidFill>
                  <a:schemeClr val="dk2"/>
                </a:solidFill>
              </a:rPr>
              <a:t>disciplinary</a:t>
            </a:r>
            <a:r>
              <a:rPr lang="en-US" sz="1600">
                <a:solidFill>
                  <a:schemeClr val="dk2"/>
                </a:solidFill>
              </a:rPr>
              <a:t> and </a:t>
            </a:r>
            <a:r>
              <a:rPr lang="en-US" sz="1600" b="1">
                <a:solidFill>
                  <a:schemeClr val="dk2"/>
                </a:solidFill>
              </a:rPr>
              <a:t>institutional</a:t>
            </a:r>
            <a:r>
              <a:rPr lang="en-US" sz="1600">
                <a:solidFill>
                  <a:schemeClr val="dk2"/>
                </a:solidFill>
              </a:rPr>
              <a:t> contexts.</a:t>
            </a:r>
            <a:endParaRPr sz="1600">
              <a:solidFill>
                <a:schemeClr val="dk2"/>
              </a:solidFill>
            </a:endParaRPr>
          </a:p>
          <a:p>
            <a:pPr marL="457200" lvl="0" indent="0" algn="l" rtl="0">
              <a:spcBef>
                <a:spcPts val="0"/>
              </a:spcBef>
              <a:spcAft>
                <a:spcPts val="0"/>
              </a:spcAft>
              <a:buNone/>
            </a:pPr>
            <a:endParaRPr sz="1600">
              <a:solidFill>
                <a:schemeClr val="dk2"/>
              </a:solidFill>
            </a:endParaRPr>
          </a:p>
          <a:p>
            <a:pPr marL="457200" lvl="0" indent="-330200" algn="l" rtl="0">
              <a:spcBef>
                <a:spcPts val="0"/>
              </a:spcBef>
              <a:spcAft>
                <a:spcPts val="0"/>
              </a:spcAft>
              <a:buClr>
                <a:schemeClr val="dk2"/>
              </a:buClr>
              <a:buSzPts val="1600"/>
              <a:buChar char="●"/>
            </a:pPr>
            <a:r>
              <a:rPr lang="en-US" sz="1600">
                <a:solidFill>
                  <a:schemeClr val="dk2"/>
                </a:solidFill>
              </a:rPr>
              <a:t>This workshop stems from other collaborations with </a:t>
            </a:r>
            <a:r>
              <a:rPr lang="en-US" sz="1600" b="1">
                <a:solidFill>
                  <a:schemeClr val="dk2"/>
                </a:solidFill>
              </a:rPr>
              <a:t>HEET</a:t>
            </a:r>
            <a:r>
              <a:rPr lang="en-US" sz="1600">
                <a:solidFill>
                  <a:schemeClr val="dk2"/>
                </a:solidFill>
              </a:rPr>
              <a:t> &amp; </a:t>
            </a:r>
            <a:r>
              <a:rPr lang="en-US" sz="1600" b="1">
                <a:solidFill>
                  <a:schemeClr val="dk2"/>
                </a:solidFill>
              </a:rPr>
              <a:t>ESI</a:t>
            </a:r>
            <a:r>
              <a:rPr lang="en-US" sz="1600">
                <a:solidFill>
                  <a:schemeClr val="dk2"/>
                </a:solidFill>
              </a:rPr>
              <a:t>:</a:t>
            </a:r>
            <a:endParaRPr sz="1600">
              <a:solidFill>
                <a:schemeClr val="dk2"/>
              </a:solidFill>
            </a:endParaRPr>
          </a:p>
          <a:p>
            <a:pPr marL="914400" lvl="1" indent="-330200" algn="l" rtl="0">
              <a:spcBef>
                <a:spcPts val="0"/>
              </a:spcBef>
              <a:spcAft>
                <a:spcPts val="0"/>
              </a:spcAft>
              <a:buClr>
                <a:schemeClr val="dk2"/>
              </a:buClr>
              <a:buSzPts val="1600"/>
              <a:buChar char="○"/>
            </a:pPr>
            <a:r>
              <a:rPr lang="en-US" sz="1600" b="1">
                <a:solidFill>
                  <a:schemeClr val="dk2"/>
                </a:solidFill>
              </a:rPr>
              <a:t>New Course:</a:t>
            </a:r>
            <a:r>
              <a:rPr lang="en-US" sz="1600">
                <a:solidFill>
                  <a:schemeClr val="dk2"/>
                </a:solidFill>
              </a:rPr>
              <a:t> Massive Open Online &amp; In-Person </a:t>
            </a:r>
            <a:r>
              <a:rPr lang="en-US" sz="1600" b="1">
                <a:solidFill>
                  <a:schemeClr val="dk2"/>
                </a:solidFill>
              </a:rPr>
              <a:t>(Department of Urban Studies and Planning) </a:t>
            </a:r>
            <a:endParaRPr sz="1600" b="1">
              <a:solidFill>
                <a:schemeClr val="dk2"/>
              </a:solidFill>
            </a:endParaRPr>
          </a:p>
          <a:p>
            <a:pPr marL="914400" lvl="1" indent="-330200" algn="l" rtl="0">
              <a:spcBef>
                <a:spcPts val="0"/>
              </a:spcBef>
              <a:spcAft>
                <a:spcPts val="0"/>
              </a:spcAft>
              <a:buClr>
                <a:schemeClr val="dk2"/>
              </a:buClr>
              <a:buSzPts val="1600"/>
              <a:buChar char="○"/>
            </a:pPr>
            <a:r>
              <a:rPr lang="en-US" sz="1600" b="1">
                <a:solidFill>
                  <a:schemeClr val="dk2"/>
                </a:solidFill>
              </a:rPr>
              <a:t>K-12</a:t>
            </a:r>
            <a:r>
              <a:rPr lang="en-US" sz="1600">
                <a:solidFill>
                  <a:schemeClr val="dk2"/>
                </a:solidFill>
              </a:rPr>
              <a:t> Curriculum on Geothermal Energy Networks </a:t>
            </a:r>
            <a:r>
              <a:rPr lang="en-US" sz="1600" b="1">
                <a:solidFill>
                  <a:schemeClr val="dk2"/>
                </a:solidFill>
              </a:rPr>
              <a:t>(Open Learning) </a:t>
            </a:r>
            <a:endParaRPr sz="1600" b="1">
              <a:solidFill>
                <a:schemeClr val="dk2"/>
              </a:solidFill>
            </a:endParaRPr>
          </a:p>
          <a:p>
            <a:pPr marL="914400" lvl="0" indent="0" algn="l" rtl="0">
              <a:spcBef>
                <a:spcPts val="0"/>
              </a:spcBef>
              <a:spcAft>
                <a:spcPts val="0"/>
              </a:spcAft>
              <a:buNone/>
            </a:pPr>
            <a:endParaRPr sz="1500">
              <a:solidFill>
                <a:schemeClr val="dk1"/>
              </a:solidFill>
            </a:endParaRPr>
          </a:p>
          <a:p>
            <a:pPr marL="457200" lvl="0" indent="0" algn="l" rtl="0">
              <a:spcBef>
                <a:spcPts val="0"/>
              </a:spcBef>
              <a:spcAft>
                <a:spcPts val="0"/>
              </a:spcAft>
              <a:buNone/>
            </a:pPr>
            <a:endParaRPr>
              <a:solidFill>
                <a:schemeClr val="dk1"/>
              </a:solidFill>
            </a:endParaRPr>
          </a:p>
        </p:txBody>
      </p:sp>
      <p:sp>
        <p:nvSpPr>
          <p:cNvPr id="84" name="Google Shape;84;g32a4f561077_0_29"/>
          <p:cNvSpPr txBox="1"/>
          <p:nvPr/>
        </p:nvSpPr>
        <p:spPr>
          <a:xfrm>
            <a:off x="7481450" y="2072325"/>
            <a:ext cx="1264500" cy="13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85" name="Google Shape;85;g32a4f561077_0_29"/>
          <p:cNvPicPr preferRelativeResize="0"/>
          <p:nvPr/>
        </p:nvPicPr>
        <p:blipFill>
          <a:blip r:embed="rId6">
            <a:alphaModFix/>
          </a:blip>
          <a:stretch>
            <a:fillRect/>
          </a:stretch>
        </p:blipFill>
        <p:spPr>
          <a:xfrm>
            <a:off x="7240551" y="2010226"/>
            <a:ext cx="1435475" cy="1435500"/>
          </a:xfrm>
          <a:prstGeom prst="rect">
            <a:avLst/>
          </a:prstGeom>
          <a:noFill/>
          <a:ln>
            <a:noFill/>
          </a:ln>
        </p:spPr>
      </p:pic>
      <p:sp>
        <p:nvSpPr>
          <p:cNvPr id="2" name="Slide Number Placeholder 1">
            <a:extLst>
              <a:ext uri="{FF2B5EF4-FFF2-40B4-BE49-F238E27FC236}">
                <a16:creationId xmlns:a16="http://schemas.microsoft.com/office/drawing/2014/main" id="{D5778AF3-BAFB-7F8C-0E3C-0258A09D86A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2d86cd16bca_0_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b="1">
                <a:solidFill>
                  <a:srgbClr val="1D6F83"/>
                </a:solidFill>
              </a:rPr>
              <a:t>MIT OpenCourseWare</a:t>
            </a:r>
            <a:endParaRPr b="1">
              <a:solidFill>
                <a:srgbClr val="1D6F83"/>
              </a:solidFill>
            </a:endParaRPr>
          </a:p>
        </p:txBody>
      </p:sp>
      <p:sp>
        <p:nvSpPr>
          <p:cNvPr id="91" name="Google Shape;91;g2d86cd16bca_0_0"/>
          <p:cNvSpPr txBox="1">
            <a:spLocks noGrp="1"/>
          </p:cNvSpPr>
          <p:nvPr>
            <p:ph type="body" idx="1"/>
          </p:nvPr>
        </p:nvSpPr>
        <p:spPr>
          <a:xfrm>
            <a:off x="172125" y="1152475"/>
            <a:ext cx="4245600" cy="3416400"/>
          </a:xfrm>
          <a:prstGeom prst="rect">
            <a:avLst/>
          </a:prstGeom>
        </p:spPr>
        <p:txBody>
          <a:bodyPr spcFirstLastPara="1" wrap="square" lIns="91425" tIns="91425" rIns="91425" bIns="91425" anchor="t" anchorCtr="0">
            <a:normAutofit fontScale="92500" lnSpcReduction="20000"/>
          </a:bodyPr>
          <a:lstStyle/>
          <a:p>
            <a:pPr marL="457200" lvl="0" indent="-334327" algn="l" rtl="0">
              <a:spcBef>
                <a:spcPts val="0"/>
              </a:spcBef>
              <a:spcAft>
                <a:spcPts val="0"/>
              </a:spcAft>
              <a:buSzPct val="100000"/>
              <a:buChar char="●"/>
            </a:pPr>
            <a:r>
              <a:rPr lang="en-US"/>
              <a:t>Empowering </a:t>
            </a:r>
            <a:r>
              <a:rPr lang="en-US" b="1"/>
              <a:t>learners &amp; educators </a:t>
            </a:r>
            <a:br>
              <a:rPr lang="en-US"/>
            </a:br>
            <a:r>
              <a:rPr lang="en-US"/>
              <a:t>with free open-licensed materials</a:t>
            </a:r>
            <a:endParaRPr/>
          </a:p>
          <a:p>
            <a:pPr marL="457200" lvl="0" indent="0" algn="l" rtl="0">
              <a:spcBef>
                <a:spcPts val="1200"/>
              </a:spcBef>
              <a:spcAft>
                <a:spcPts val="0"/>
              </a:spcAft>
              <a:buNone/>
            </a:pPr>
            <a:endParaRPr/>
          </a:p>
          <a:p>
            <a:pPr marL="457200" lvl="0" indent="-334327" algn="l" rtl="0">
              <a:spcBef>
                <a:spcPts val="1200"/>
              </a:spcBef>
              <a:spcAft>
                <a:spcPts val="0"/>
              </a:spcAft>
              <a:buSzPct val="100000"/>
              <a:buChar char="●"/>
            </a:pPr>
            <a:r>
              <a:rPr lang="en-US"/>
              <a:t>Global </a:t>
            </a:r>
            <a:r>
              <a:rPr lang="en-US" b="1"/>
              <a:t>open knowledge ecosystem</a:t>
            </a:r>
            <a:r>
              <a:rPr lang="en-US"/>
              <a:t>: open education+science+data+tools</a:t>
            </a:r>
            <a:endParaRPr/>
          </a:p>
          <a:p>
            <a:pPr marL="457200" lvl="0" indent="0" algn="l" rtl="0">
              <a:spcBef>
                <a:spcPts val="1200"/>
              </a:spcBef>
              <a:spcAft>
                <a:spcPts val="0"/>
              </a:spcAft>
              <a:buNone/>
            </a:pPr>
            <a:endParaRPr/>
          </a:p>
          <a:p>
            <a:pPr marL="457200" lvl="0" indent="-334327" algn="l" rtl="0">
              <a:spcBef>
                <a:spcPts val="1200"/>
              </a:spcBef>
              <a:spcAft>
                <a:spcPts val="0"/>
              </a:spcAft>
              <a:buSzPct val="163636"/>
              <a:buChar char="●"/>
            </a:pPr>
            <a:r>
              <a:rPr lang="en-US"/>
              <a:t>OCW’s reach &amp; impact </a:t>
            </a:r>
            <a:r>
              <a:rPr lang="en-US" sz="1100">
                <a:solidFill>
                  <a:srgbClr val="7F7F7F"/>
                </a:solidFill>
              </a:rPr>
              <a:t>(2024 stats)</a:t>
            </a:r>
            <a:endParaRPr sz="1100">
              <a:solidFill>
                <a:srgbClr val="7F7F7F"/>
              </a:solidFill>
            </a:endParaRPr>
          </a:p>
          <a:p>
            <a:pPr marL="800100" lvl="1" indent="-196532" algn="l" rtl="0">
              <a:spcBef>
                <a:spcPts val="0"/>
              </a:spcBef>
              <a:spcAft>
                <a:spcPts val="0"/>
              </a:spcAft>
              <a:buSzPct val="100000"/>
              <a:buChar char="○"/>
            </a:pPr>
            <a:r>
              <a:rPr lang="en-US"/>
              <a:t>Website: 15M unique visits, 7.5M learners </a:t>
            </a:r>
            <a:endParaRPr/>
          </a:p>
          <a:p>
            <a:pPr marL="800100" lvl="1" indent="-196532" algn="l" rtl="0">
              <a:spcBef>
                <a:spcPts val="0"/>
              </a:spcBef>
              <a:spcAft>
                <a:spcPts val="0"/>
              </a:spcAft>
              <a:buSzPct val="100000"/>
              <a:buChar char="○"/>
            </a:pPr>
            <a:r>
              <a:rPr lang="en-US"/>
              <a:t>YouTube: 5.5M subscribers, 47M views</a:t>
            </a:r>
            <a:endParaRPr/>
          </a:p>
          <a:p>
            <a:pPr marL="800100" lvl="1" indent="-196532" algn="l" rtl="0">
              <a:spcBef>
                <a:spcPts val="0"/>
              </a:spcBef>
              <a:spcAft>
                <a:spcPts val="0"/>
              </a:spcAft>
              <a:buSzPct val="100000"/>
              <a:buChar char="○"/>
            </a:pPr>
            <a:r>
              <a:rPr lang="en-US"/>
              <a:t>70% from outside the US</a:t>
            </a:r>
            <a:endParaRPr/>
          </a:p>
        </p:txBody>
      </p:sp>
      <p:pic>
        <p:nvPicPr>
          <p:cNvPr id="92" name="Google Shape;92;g2d86cd16bca_0_0"/>
          <p:cNvPicPr preferRelativeResize="0"/>
          <p:nvPr/>
        </p:nvPicPr>
        <p:blipFill rotWithShape="1">
          <a:blip r:embed="rId3">
            <a:alphaModFix/>
          </a:blip>
          <a:srcRect r="1156"/>
          <a:stretch/>
        </p:blipFill>
        <p:spPr>
          <a:xfrm>
            <a:off x="4572000" y="445025"/>
            <a:ext cx="4469801" cy="2759975"/>
          </a:xfrm>
          <a:prstGeom prst="rect">
            <a:avLst/>
          </a:prstGeom>
          <a:noFill/>
          <a:ln>
            <a:noFill/>
          </a:ln>
          <a:effectLst>
            <a:outerShdw blurRad="57150" dist="19050" dir="5400000" algn="bl" rotWithShape="0">
              <a:srgbClr val="000000">
                <a:alpha val="50000"/>
              </a:srgbClr>
            </a:outerShdw>
          </a:effectLst>
        </p:spPr>
      </p:pic>
      <p:grpSp>
        <p:nvGrpSpPr>
          <p:cNvPr id="93" name="Google Shape;93;g2d86cd16bca_0_0"/>
          <p:cNvGrpSpPr/>
          <p:nvPr/>
        </p:nvGrpSpPr>
        <p:grpSpPr>
          <a:xfrm>
            <a:off x="5405000" y="2878420"/>
            <a:ext cx="2798907" cy="1867280"/>
            <a:chOff x="6033400" y="2557495"/>
            <a:chExt cx="2798907" cy="1867280"/>
          </a:xfrm>
        </p:grpSpPr>
        <p:pic>
          <p:nvPicPr>
            <p:cNvPr id="94" name="Google Shape;94;g2d86cd16bca_0_0"/>
            <p:cNvPicPr preferRelativeResize="0"/>
            <p:nvPr/>
          </p:nvPicPr>
          <p:blipFill>
            <a:blip r:embed="rId4">
              <a:alphaModFix/>
            </a:blip>
            <a:stretch>
              <a:fillRect/>
            </a:stretch>
          </p:blipFill>
          <p:spPr>
            <a:xfrm>
              <a:off x="6033400" y="2557495"/>
              <a:ext cx="2798901" cy="1588030"/>
            </a:xfrm>
            <a:prstGeom prst="rect">
              <a:avLst/>
            </a:prstGeom>
            <a:noFill/>
            <a:ln>
              <a:noFill/>
            </a:ln>
          </p:spPr>
        </p:pic>
        <p:pic>
          <p:nvPicPr>
            <p:cNvPr id="95" name="Google Shape;95;g2d86cd16bca_0_0"/>
            <p:cNvPicPr preferRelativeResize="0"/>
            <p:nvPr/>
          </p:nvPicPr>
          <p:blipFill rotWithShape="1">
            <a:blip r:embed="rId5">
              <a:alphaModFix/>
            </a:blip>
            <a:srcRect t="87335"/>
            <a:stretch/>
          </p:blipFill>
          <p:spPr>
            <a:xfrm>
              <a:off x="6033400" y="4140347"/>
              <a:ext cx="2773774" cy="284427"/>
            </a:xfrm>
            <a:prstGeom prst="rect">
              <a:avLst/>
            </a:prstGeom>
            <a:noFill/>
            <a:ln>
              <a:noFill/>
            </a:ln>
            <a:effectLst>
              <a:outerShdw blurRad="57150" dist="19050" dir="5400000" algn="bl" rotWithShape="0">
                <a:srgbClr val="000000">
                  <a:alpha val="50000"/>
                </a:srgbClr>
              </a:outerShdw>
            </a:effectLst>
          </p:spPr>
        </p:pic>
        <p:pic>
          <p:nvPicPr>
            <p:cNvPr id="96" name="Google Shape;96;g2d86cd16bca_0_0"/>
            <p:cNvPicPr preferRelativeResize="0"/>
            <p:nvPr/>
          </p:nvPicPr>
          <p:blipFill rotWithShape="1">
            <a:blip r:embed="rId6">
              <a:alphaModFix/>
            </a:blip>
            <a:srcRect/>
            <a:stretch/>
          </p:blipFill>
          <p:spPr>
            <a:xfrm>
              <a:off x="7878789" y="4163147"/>
              <a:ext cx="953518" cy="244003"/>
            </a:xfrm>
            <a:prstGeom prst="rect">
              <a:avLst/>
            </a:prstGeom>
            <a:noFill/>
            <a:ln>
              <a:noFill/>
            </a:ln>
          </p:spPr>
        </p:pic>
      </p:grpSp>
      <p:sp>
        <p:nvSpPr>
          <p:cNvPr id="2" name="Slide Number Placeholder 1">
            <a:extLst>
              <a:ext uri="{FF2B5EF4-FFF2-40B4-BE49-F238E27FC236}">
                <a16:creationId xmlns:a16="http://schemas.microsoft.com/office/drawing/2014/main" id="{5C6AB95C-1528-6BDB-49C2-BED590B6AC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d865e98510_0_84"/>
          <p:cNvSpPr txBox="1">
            <a:spLocks noGrp="1"/>
          </p:cNvSpPr>
          <p:nvPr>
            <p:ph type="title"/>
          </p:nvPr>
        </p:nvSpPr>
        <p:spPr>
          <a:xfrm>
            <a:off x="147300" y="5900"/>
            <a:ext cx="8025600" cy="966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US" sz="3400">
                <a:solidFill>
                  <a:srgbClr val="E86229"/>
                </a:solidFill>
                <a:latin typeface="Roboto Condensed"/>
                <a:ea typeface="Roboto Condensed"/>
                <a:cs typeface="Roboto Condensed"/>
                <a:sym typeface="Roboto Condensed"/>
              </a:rPr>
              <a:t>   </a:t>
            </a:r>
            <a:r>
              <a:rPr lang="en-US" sz="3400">
                <a:solidFill>
                  <a:srgbClr val="1D6F83"/>
                </a:solidFill>
                <a:latin typeface="Roboto Condensed"/>
                <a:ea typeface="Roboto Condensed"/>
                <a:cs typeface="Roboto Condensed"/>
                <a:sym typeface="Roboto Condensed"/>
              </a:rPr>
              <a:t>HEET team here to help over the two days:</a:t>
            </a:r>
            <a:endParaRPr sz="3400">
              <a:solidFill>
                <a:srgbClr val="1D6F83"/>
              </a:solidFill>
              <a:latin typeface="Roboto Condensed"/>
              <a:ea typeface="Roboto Condensed"/>
              <a:cs typeface="Roboto Condensed"/>
              <a:sym typeface="Roboto Condensed"/>
            </a:endParaRPr>
          </a:p>
        </p:txBody>
      </p:sp>
      <p:sp>
        <p:nvSpPr>
          <p:cNvPr id="102" name="Google Shape;102;g2d865e98510_0_84"/>
          <p:cNvSpPr txBox="1"/>
          <p:nvPr/>
        </p:nvSpPr>
        <p:spPr>
          <a:xfrm>
            <a:off x="4096783" y="2159100"/>
            <a:ext cx="9966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Eric Juma</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Technology </a:t>
            </a:r>
            <a:endParaRPr sz="900" b="1" i="0" u="none" strike="noStrike" cap="none">
              <a:solidFill>
                <a:srgbClr val="000000"/>
              </a:solidFill>
              <a:latin typeface="Roboto"/>
              <a:ea typeface="Roboto"/>
              <a:cs typeface="Roboto"/>
              <a:sym typeface="Roboto"/>
            </a:endParaRPr>
          </a:p>
        </p:txBody>
      </p:sp>
      <p:sp>
        <p:nvSpPr>
          <p:cNvPr id="103" name="Google Shape;103;g2d865e98510_0_84"/>
          <p:cNvSpPr txBox="1"/>
          <p:nvPr/>
        </p:nvSpPr>
        <p:spPr>
          <a:xfrm>
            <a:off x="6517545" y="2159100"/>
            <a:ext cx="9966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Molly Fairchild</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Healthy Homes</a:t>
            </a:r>
            <a:endParaRPr sz="900" b="1" i="0" u="none" strike="noStrike" cap="none">
              <a:solidFill>
                <a:srgbClr val="000000"/>
              </a:solidFill>
              <a:latin typeface="Roboto"/>
              <a:ea typeface="Roboto"/>
              <a:cs typeface="Roboto"/>
              <a:sym typeface="Roboto"/>
            </a:endParaRPr>
          </a:p>
        </p:txBody>
      </p:sp>
      <p:sp>
        <p:nvSpPr>
          <p:cNvPr id="104" name="Google Shape;104;g2d865e98510_0_84"/>
          <p:cNvSpPr txBox="1"/>
          <p:nvPr/>
        </p:nvSpPr>
        <p:spPr>
          <a:xfrm>
            <a:off x="504756" y="3830596"/>
            <a:ext cx="9966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Rachel Wheeler</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Logistics</a:t>
            </a:r>
            <a:endParaRPr sz="900" b="1" i="0" u="none" strike="noStrike" cap="none">
              <a:solidFill>
                <a:srgbClr val="000000"/>
              </a:solidFill>
              <a:latin typeface="Roboto"/>
              <a:ea typeface="Roboto"/>
              <a:cs typeface="Roboto"/>
              <a:sym typeface="Roboto"/>
            </a:endParaRPr>
          </a:p>
        </p:txBody>
      </p:sp>
      <p:sp>
        <p:nvSpPr>
          <p:cNvPr id="105" name="Google Shape;105;g2d865e98510_0_84"/>
          <p:cNvSpPr txBox="1"/>
          <p:nvPr/>
        </p:nvSpPr>
        <p:spPr>
          <a:xfrm>
            <a:off x="407328" y="2159100"/>
            <a:ext cx="11751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Zeyneb Magavi</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Executive Director</a:t>
            </a:r>
            <a:endParaRPr sz="900" b="0" i="0" u="none" strike="noStrike" cap="none">
              <a:solidFill>
                <a:srgbClr val="000000"/>
              </a:solidFill>
              <a:latin typeface="Roboto"/>
              <a:ea typeface="Roboto"/>
              <a:cs typeface="Roboto"/>
              <a:sym typeface="Roboto"/>
            </a:endParaRPr>
          </a:p>
        </p:txBody>
      </p:sp>
      <p:sp>
        <p:nvSpPr>
          <p:cNvPr id="106" name="Google Shape;106;g2d865e98510_0_84"/>
          <p:cNvSpPr txBox="1"/>
          <p:nvPr/>
        </p:nvSpPr>
        <p:spPr>
          <a:xfrm>
            <a:off x="1711199" y="2159100"/>
            <a:ext cx="9966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Isabel Varela </a:t>
            </a:r>
            <a:endParaRPr sz="9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Science Director</a:t>
            </a:r>
            <a:endParaRPr sz="900" b="1" i="0" u="none" strike="noStrike" cap="none">
              <a:solidFill>
                <a:srgbClr val="000000"/>
              </a:solidFill>
              <a:latin typeface="Roboto"/>
              <a:ea typeface="Roboto"/>
              <a:cs typeface="Roboto"/>
              <a:sym typeface="Roboto"/>
            </a:endParaRPr>
          </a:p>
        </p:txBody>
      </p:sp>
      <p:pic>
        <p:nvPicPr>
          <p:cNvPr id="107" name="Google Shape;107;g2d865e98510_0_84"/>
          <p:cNvPicPr preferRelativeResize="0"/>
          <p:nvPr/>
        </p:nvPicPr>
        <p:blipFill rotWithShape="1">
          <a:blip r:embed="rId3">
            <a:alphaModFix/>
          </a:blip>
          <a:srcRect/>
          <a:stretch/>
        </p:blipFill>
        <p:spPr>
          <a:xfrm>
            <a:off x="559189" y="1114670"/>
            <a:ext cx="933963" cy="962234"/>
          </a:xfrm>
          <a:prstGeom prst="rect">
            <a:avLst/>
          </a:prstGeom>
          <a:noFill/>
          <a:ln>
            <a:noFill/>
          </a:ln>
        </p:spPr>
      </p:pic>
      <p:pic>
        <p:nvPicPr>
          <p:cNvPr id="108" name="Google Shape;108;g2d865e98510_0_84"/>
          <p:cNvPicPr preferRelativeResize="0"/>
          <p:nvPr/>
        </p:nvPicPr>
        <p:blipFill rotWithShape="1">
          <a:blip r:embed="rId4">
            <a:alphaModFix/>
          </a:blip>
          <a:srcRect/>
          <a:stretch/>
        </p:blipFill>
        <p:spPr>
          <a:xfrm>
            <a:off x="5350922" y="1115727"/>
            <a:ext cx="933963" cy="960120"/>
          </a:xfrm>
          <a:prstGeom prst="rect">
            <a:avLst/>
          </a:prstGeom>
          <a:noFill/>
          <a:ln>
            <a:noFill/>
          </a:ln>
        </p:spPr>
      </p:pic>
      <p:sp>
        <p:nvSpPr>
          <p:cNvPr id="109" name="Google Shape;109;g2d865e98510_0_84"/>
          <p:cNvSpPr txBox="1"/>
          <p:nvPr/>
        </p:nvSpPr>
        <p:spPr>
          <a:xfrm>
            <a:off x="5046749" y="2112900"/>
            <a:ext cx="1542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boto"/>
                <a:ea typeface="Roboto"/>
                <a:cs typeface="Roboto"/>
                <a:sym typeface="Roboto"/>
              </a:rPr>
              <a:t>Angie Alberto Escobar</a:t>
            </a:r>
            <a:endParaRPr sz="900" b="0"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Roboto"/>
                <a:ea typeface="Roboto"/>
                <a:cs typeface="Roboto"/>
                <a:sym typeface="Roboto"/>
              </a:rPr>
              <a:t>Community Gas-To-Geo</a:t>
            </a:r>
            <a:endParaRPr sz="900" b="1" i="0" u="none" strike="noStrike" cap="none">
              <a:solidFill>
                <a:schemeClr val="dk1"/>
              </a:solidFill>
              <a:latin typeface="Roboto"/>
              <a:ea typeface="Roboto"/>
              <a:cs typeface="Roboto"/>
              <a:sym typeface="Roboto"/>
            </a:endParaRPr>
          </a:p>
        </p:txBody>
      </p:sp>
      <p:pic>
        <p:nvPicPr>
          <p:cNvPr id="110" name="Google Shape;110;g2d865e98510_0_84"/>
          <p:cNvPicPr preferRelativeResize="0"/>
          <p:nvPr/>
        </p:nvPicPr>
        <p:blipFill rotWithShape="1">
          <a:blip r:embed="rId5">
            <a:alphaModFix/>
          </a:blip>
          <a:srcRect/>
          <a:stretch/>
        </p:blipFill>
        <p:spPr>
          <a:xfrm>
            <a:off x="6549492" y="1115453"/>
            <a:ext cx="932688" cy="960669"/>
          </a:xfrm>
          <a:prstGeom prst="rect">
            <a:avLst/>
          </a:prstGeom>
          <a:noFill/>
          <a:ln>
            <a:noFill/>
          </a:ln>
        </p:spPr>
      </p:pic>
      <p:pic>
        <p:nvPicPr>
          <p:cNvPr id="111" name="Google Shape;111;g2d865e98510_0_84"/>
          <p:cNvPicPr preferRelativeResize="0"/>
          <p:nvPr/>
        </p:nvPicPr>
        <p:blipFill rotWithShape="1">
          <a:blip r:embed="rId6">
            <a:alphaModFix/>
          </a:blip>
          <a:srcRect/>
          <a:stretch/>
        </p:blipFill>
        <p:spPr>
          <a:xfrm>
            <a:off x="1757759" y="1116548"/>
            <a:ext cx="933963" cy="958479"/>
          </a:xfrm>
          <a:prstGeom prst="rect">
            <a:avLst/>
          </a:prstGeom>
          <a:noFill/>
          <a:ln>
            <a:noFill/>
          </a:ln>
        </p:spPr>
      </p:pic>
      <p:pic>
        <p:nvPicPr>
          <p:cNvPr id="112" name="Google Shape;112;g2d865e98510_0_84"/>
          <p:cNvPicPr preferRelativeResize="0"/>
          <p:nvPr/>
        </p:nvPicPr>
        <p:blipFill rotWithShape="1">
          <a:blip r:embed="rId7">
            <a:alphaModFix/>
          </a:blip>
          <a:srcRect/>
          <a:stretch/>
        </p:blipFill>
        <p:spPr>
          <a:xfrm>
            <a:off x="4153626" y="1115727"/>
            <a:ext cx="932688" cy="960121"/>
          </a:xfrm>
          <a:prstGeom prst="rect">
            <a:avLst/>
          </a:prstGeom>
          <a:noFill/>
          <a:ln>
            <a:noFill/>
          </a:ln>
        </p:spPr>
      </p:pic>
      <p:pic>
        <p:nvPicPr>
          <p:cNvPr id="113" name="Google Shape;113;g2d865e98510_0_84"/>
          <p:cNvPicPr preferRelativeResize="0"/>
          <p:nvPr/>
        </p:nvPicPr>
        <p:blipFill rotWithShape="1">
          <a:blip r:embed="rId8">
            <a:alphaModFix/>
          </a:blip>
          <a:srcRect/>
          <a:stretch/>
        </p:blipFill>
        <p:spPr>
          <a:xfrm>
            <a:off x="531672" y="2780721"/>
            <a:ext cx="933963" cy="960119"/>
          </a:xfrm>
          <a:prstGeom prst="rect">
            <a:avLst/>
          </a:prstGeom>
          <a:noFill/>
          <a:ln>
            <a:noFill/>
          </a:ln>
        </p:spPr>
      </p:pic>
      <p:pic>
        <p:nvPicPr>
          <p:cNvPr id="114" name="Google Shape;114;g2d865e98510_0_84"/>
          <p:cNvPicPr preferRelativeResize="0"/>
          <p:nvPr/>
        </p:nvPicPr>
        <p:blipFill rotWithShape="1">
          <a:blip r:embed="rId9">
            <a:alphaModFix/>
          </a:blip>
          <a:srcRect l="21278" t="-1370" r="27864" b="22623"/>
          <a:stretch/>
        </p:blipFill>
        <p:spPr>
          <a:xfrm>
            <a:off x="2928335" y="2779431"/>
            <a:ext cx="932700" cy="962700"/>
          </a:xfrm>
          <a:prstGeom prst="ellipse">
            <a:avLst/>
          </a:prstGeom>
          <a:noFill/>
          <a:ln w="19050" cap="rnd" cmpd="sng">
            <a:solidFill>
              <a:srgbClr val="EF8600"/>
            </a:solidFill>
            <a:prstDash val="solid"/>
            <a:round/>
            <a:headEnd type="none" w="sm" len="sm"/>
            <a:tailEnd type="none" w="sm" len="sm"/>
          </a:ln>
        </p:spPr>
      </p:pic>
      <p:pic>
        <p:nvPicPr>
          <p:cNvPr id="115" name="Google Shape;115;g2d865e98510_0_84"/>
          <p:cNvPicPr preferRelativeResize="0"/>
          <p:nvPr/>
        </p:nvPicPr>
        <p:blipFill rotWithShape="1">
          <a:blip r:embed="rId10">
            <a:alphaModFix/>
          </a:blip>
          <a:srcRect l="21811" r="15782"/>
          <a:stretch/>
        </p:blipFill>
        <p:spPr>
          <a:xfrm>
            <a:off x="1785685" y="2780781"/>
            <a:ext cx="898800" cy="960000"/>
          </a:xfrm>
          <a:prstGeom prst="ellipse">
            <a:avLst/>
          </a:prstGeom>
          <a:noFill/>
          <a:ln w="19050" cap="rnd" cmpd="sng">
            <a:solidFill>
              <a:srgbClr val="EF8600"/>
            </a:solidFill>
            <a:prstDash val="solid"/>
            <a:round/>
            <a:headEnd type="none" w="sm" len="sm"/>
            <a:tailEnd type="none" w="sm" len="sm"/>
          </a:ln>
        </p:spPr>
      </p:pic>
      <p:sp>
        <p:nvSpPr>
          <p:cNvPr id="116" name="Google Shape;116;g2d865e98510_0_84"/>
          <p:cNvSpPr txBox="1"/>
          <p:nvPr/>
        </p:nvSpPr>
        <p:spPr>
          <a:xfrm>
            <a:off x="1621881" y="3830596"/>
            <a:ext cx="12264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Andrew Iliff</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Policy Director</a:t>
            </a:r>
            <a:endParaRPr sz="900" b="1" i="0" u="none" strike="noStrike" cap="none">
              <a:solidFill>
                <a:srgbClr val="000000"/>
              </a:solidFill>
              <a:latin typeface="Roboto"/>
              <a:ea typeface="Roboto"/>
              <a:cs typeface="Roboto"/>
              <a:sym typeface="Roboto"/>
            </a:endParaRPr>
          </a:p>
        </p:txBody>
      </p:sp>
      <p:sp>
        <p:nvSpPr>
          <p:cNvPr id="117" name="Google Shape;117;g2d865e98510_0_84"/>
          <p:cNvSpPr txBox="1"/>
          <p:nvPr/>
        </p:nvSpPr>
        <p:spPr>
          <a:xfrm>
            <a:off x="2781474" y="3830596"/>
            <a:ext cx="12264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Roboto"/>
                <a:ea typeface="Roboto"/>
                <a:cs typeface="Roboto"/>
                <a:sym typeface="Roboto"/>
              </a:rPr>
              <a:t>Mike Ring</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Funding</a:t>
            </a:r>
            <a:endParaRPr sz="900" b="1" i="0" u="none" strike="noStrike" cap="none">
              <a:solidFill>
                <a:srgbClr val="000000"/>
              </a:solidFill>
              <a:latin typeface="Roboto"/>
              <a:ea typeface="Roboto"/>
              <a:cs typeface="Roboto"/>
              <a:sym typeface="Roboto"/>
            </a:endParaRPr>
          </a:p>
        </p:txBody>
      </p:sp>
      <p:pic>
        <p:nvPicPr>
          <p:cNvPr id="118" name="Google Shape;118;g2d865e98510_0_84"/>
          <p:cNvPicPr preferRelativeResize="0"/>
          <p:nvPr/>
        </p:nvPicPr>
        <p:blipFill>
          <a:blip r:embed="rId11">
            <a:alphaModFix/>
          </a:blip>
          <a:stretch>
            <a:fillRect/>
          </a:stretch>
        </p:blipFill>
        <p:spPr>
          <a:xfrm>
            <a:off x="5330036" y="2717221"/>
            <a:ext cx="1057500" cy="1087119"/>
          </a:xfrm>
          <a:prstGeom prst="rect">
            <a:avLst/>
          </a:prstGeom>
          <a:noFill/>
          <a:ln>
            <a:noFill/>
          </a:ln>
        </p:spPr>
      </p:pic>
      <p:sp>
        <p:nvSpPr>
          <p:cNvPr id="119" name="Google Shape;119;g2d865e98510_0_84"/>
          <p:cNvSpPr txBox="1"/>
          <p:nvPr/>
        </p:nvSpPr>
        <p:spPr>
          <a:xfrm>
            <a:off x="3716775" y="3830596"/>
            <a:ext cx="16131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a:latin typeface="Roboto"/>
                <a:ea typeface="Roboto"/>
                <a:cs typeface="Roboto"/>
                <a:sym typeface="Roboto"/>
              </a:rPr>
              <a:t>Tony Berry</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Communications Director</a:t>
            </a:r>
            <a:endParaRPr sz="900" b="1" i="0" u="none" strike="noStrike" cap="none">
              <a:solidFill>
                <a:srgbClr val="000000"/>
              </a:solidFill>
              <a:latin typeface="Roboto"/>
              <a:ea typeface="Roboto"/>
              <a:cs typeface="Roboto"/>
              <a:sym typeface="Roboto"/>
            </a:endParaRPr>
          </a:p>
        </p:txBody>
      </p:sp>
      <p:sp>
        <p:nvSpPr>
          <p:cNvPr id="120" name="Google Shape;120;g2d865e98510_0_84"/>
          <p:cNvSpPr txBox="1"/>
          <p:nvPr/>
        </p:nvSpPr>
        <p:spPr>
          <a:xfrm>
            <a:off x="5245574" y="3830596"/>
            <a:ext cx="12264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a:latin typeface="Roboto"/>
                <a:ea typeface="Roboto"/>
                <a:cs typeface="Roboto"/>
                <a:sym typeface="Roboto"/>
              </a:rPr>
              <a:t>Stacy Kinnaly</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Project Director</a:t>
            </a:r>
            <a:endParaRPr sz="900" b="1" i="0" u="none" strike="noStrike" cap="none">
              <a:solidFill>
                <a:srgbClr val="000000"/>
              </a:solidFill>
              <a:latin typeface="Roboto"/>
              <a:ea typeface="Roboto"/>
              <a:cs typeface="Roboto"/>
              <a:sym typeface="Roboto"/>
            </a:endParaRPr>
          </a:p>
        </p:txBody>
      </p:sp>
      <p:sp>
        <p:nvSpPr>
          <p:cNvPr id="121" name="Google Shape;121;g2d865e98510_0_84"/>
          <p:cNvSpPr txBox="1"/>
          <p:nvPr/>
        </p:nvSpPr>
        <p:spPr>
          <a:xfrm>
            <a:off x="6443149" y="3830596"/>
            <a:ext cx="12264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a:latin typeface="Roboto"/>
                <a:ea typeface="Roboto"/>
                <a:cs typeface="Roboto"/>
                <a:sym typeface="Roboto"/>
              </a:rPr>
              <a:t>Rebecca Brenneis</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Scientist</a:t>
            </a:r>
            <a:endParaRPr sz="900" b="1" i="0" u="none" strike="noStrike" cap="none">
              <a:solidFill>
                <a:srgbClr val="000000"/>
              </a:solidFill>
              <a:latin typeface="Roboto"/>
              <a:ea typeface="Roboto"/>
              <a:cs typeface="Roboto"/>
              <a:sym typeface="Roboto"/>
            </a:endParaRPr>
          </a:p>
        </p:txBody>
      </p:sp>
      <p:pic>
        <p:nvPicPr>
          <p:cNvPr id="122" name="Google Shape;122;g2d865e98510_0_84"/>
          <p:cNvPicPr preferRelativeResize="0"/>
          <p:nvPr/>
        </p:nvPicPr>
        <p:blipFill>
          <a:blip r:embed="rId12">
            <a:alphaModFix/>
          </a:blip>
          <a:stretch>
            <a:fillRect/>
          </a:stretch>
        </p:blipFill>
        <p:spPr>
          <a:xfrm>
            <a:off x="4015025" y="2710050"/>
            <a:ext cx="1057501" cy="1091290"/>
          </a:xfrm>
          <a:prstGeom prst="rect">
            <a:avLst/>
          </a:prstGeom>
          <a:noFill/>
          <a:ln>
            <a:noFill/>
          </a:ln>
        </p:spPr>
      </p:pic>
      <p:sp>
        <p:nvSpPr>
          <p:cNvPr id="123" name="Google Shape;123;g2d865e98510_0_84"/>
          <p:cNvSpPr txBox="1"/>
          <p:nvPr/>
        </p:nvSpPr>
        <p:spPr>
          <a:xfrm>
            <a:off x="2789087" y="2159096"/>
            <a:ext cx="1226400" cy="369300"/>
          </a:xfrm>
          <a:prstGeom prst="rect">
            <a:avLst/>
          </a:prstGeom>
          <a:noFill/>
          <a:ln>
            <a:noFill/>
          </a:ln>
        </p:spPr>
        <p:txBody>
          <a:bodyPr spcFirstLastPara="1" wrap="square" lIns="45725" tIns="45725" rIns="45725" bIns="457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a:latin typeface="Roboto"/>
                <a:ea typeface="Roboto"/>
                <a:cs typeface="Roboto"/>
                <a:sym typeface="Roboto"/>
              </a:rPr>
              <a:t>Kari Bender</a:t>
            </a:r>
            <a:endParaRPr sz="90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en-US" sz="900" b="1">
                <a:latin typeface="Roboto"/>
                <a:ea typeface="Roboto"/>
                <a:cs typeface="Roboto"/>
                <a:sym typeface="Roboto"/>
              </a:rPr>
              <a:t>Assistant to ED</a:t>
            </a:r>
            <a:endParaRPr sz="900" b="1" i="0" u="none" strike="noStrike" cap="none">
              <a:solidFill>
                <a:srgbClr val="000000"/>
              </a:solidFill>
              <a:latin typeface="Roboto"/>
              <a:ea typeface="Roboto"/>
              <a:cs typeface="Roboto"/>
              <a:sym typeface="Roboto"/>
            </a:endParaRPr>
          </a:p>
        </p:txBody>
      </p:sp>
      <p:pic>
        <p:nvPicPr>
          <p:cNvPr id="124" name="Google Shape;124;g2d865e98510_0_84"/>
          <p:cNvPicPr preferRelativeResize="0"/>
          <p:nvPr/>
        </p:nvPicPr>
        <p:blipFill>
          <a:blip r:embed="rId13">
            <a:alphaModFix/>
          </a:blip>
          <a:stretch>
            <a:fillRect/>
          </a:stretch>
        </p:blipFill>
        <p:spPr>
          <a:xfrm>
            <a:off x="2924376" y="1105328"/>
            <a:ext cx="996599" cy="980910"/>
          </a:xfrm>
          <a:prstGeom prst="rect">
            <a:avLst/>
          </a:prstGeom>
          <a:noFill/>
          <a:ln>
            <a:noFill/>
          </a:ln>
        </p:spPr>
      </p:pic>
      <p:pic>
        <p:nvPicPr>
          <p:cNvPr id="125" name="Google Shape;125;g2d865e98510_0_84"/>
          <p:cNvPicPr preferRelativeResize="0"/>
          <p:nvPr/>
        </p:nvPicPr>
        <p:blipFill>
          <a:blip r:embed="rId14">
            <a:alphaModFix/>
          </a:blip>
          <a:stretch>
            <a:fillRect/>
          </a:stretch>
        </p:blipFill>
        <p:spPr>
          <a:xfrm>
            <a:off x="6540025" y="2732030"/>
            <a:ext cx="1057501" cy="1057501"/>
          </a:xfrm>
          <a:prstGeom prst="rect">
            <a:avLst/>
          </a:prstGeom>
          <a:noFill/>
          <a:ln>
            <a:noFill/>
          </a:ln>
        </p:spPr>
      </p:pic>
      <p:pic>
        <p:nvPicPr>
          <p:cNvPr id="126" name="Google Shape;126;g2d865e98510_0_84" descr="A black background with a black square&#10;&#10;Description automatically generated with medium confidence"/>
          <p:cNvPicPr preferRelativeResize="0"/>
          <p:nvPr/>
        </p:nvPicPr>
        <p:blipFill rotWithShape="1">
          <a:blip r:embed="rId15">
            <a:alphaModFix/>
          </a:blip>
          <a:srcRect/>
          <a:stretch/>
        </p:blipFill>
        <p:spPr>
          <a:xfrm>
            <a:off x="8232439" y="4673882"/>
            <a:ext cx="707984" cy="353992"/>
          </a:xfrm>
          <a:prstGeom prst="rect">
            <a:avLst/>
          </a:prstGeom>
          <a:noFill/>
          <a:ln>
            <a:noFill/>
          </a:ln>
        </p:spPr>
      </p:pic>
      <p:sp>
        <p:nvSpPr>
          <p:cNvPr id="2" name="Slide Number Placeholder 1">
            <a:extLst>
              <a:ext uri="{FF2B5EF4-FFF2-40B4-BE49-F238E27FC236}">
                <a16:creationId xmlns:a16="http://schemas.microsoft.com/office/drawing/2014/main" id="{E1452134-7A20-8144-1034-20B14A5B60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1"/>
          <p:cNvSpPr txBox="1"/>
          <p:nvPr/>
        </p:nvSpPr>
        <p:spPr>
          <a:xfrm>
            <a:off x="1185184" y="939790"/>
            <a:ext cx="44259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Day 1</a:t>
            </a:r>
            <a:endParaRPr/>
          </a:p>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Framing the Challenge</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People Landscape for GENs</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Policy Landscape for GENs</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Scaling GENs</a:t>
            </a:r>
            <a:endParaRPr sz="1800" b="0" i="0" u="none" strike="noStrike" cap="none">
              <a:solidFill>
                <a:srgbClr val="EF8600"/>
              </a:solidFill>
              <a:latin typeface="Arial"/>
              <a:ea typeface="Arial"/>
              <a:cs typeface="Arial"/>
              <a:sym typeface="Arial"/>
            </a:endParaRPr>
          </a:p>
        </p:txBody>
      </p:sp>
      <p:sp>
        <p:nvSpPr>
          <p:cNvPr id="132" name="Google Shape;132;p31"/>
          <p:cNvSpPr txBox="1"/>
          <p:nvPr/>
        </p:nvSpPr>
        <p:spPr>
          <a:xfrm>
            <a:off x="464100" y="292625"/>
            <a:ext cx="8520600" cy="572700"/>
          </a:xfrm>
          <a:prstGeom prst="rect">
            <a:avLst/>
          </a:prstGeom>
          <a:noFill/>
          <a:ln>
            <a:noFill/>
          </a:ln>
        </p:spPr>
        <p:txBody>
          <a:bodyPr spcFirstLastPara="1" wrap="square" lIns="91425" tIns="91425" rIns="91425" bIns="91425" anchor="t" anchorCtr="0">
            <a:normAutofit fontScale="92500" lnSpcReduction="10000"/>
          </a:bodyPr>
          <a:lstStyle/>
          <a:p>
            <a:pPr marL="0" marR="0" lvl="0" indent="0" algn="l" rtl="0">
              <a:lnSpc>
                <a:spcPct val="100000"/>
              </a:lnSpc>
              <a:spcBef>
                <a:spcPts val="0"/>
              </a:spcBef>
              <a:spcAft>
                <a:spcPts val="0"/>
              </a:spcAft>
              <a:buClr>
                <a:schemeClr val="dk1"/>
              </a:buClr>
              <a:buSzPts val="3111"/>
              <a:buFont typeface="Arial"/>
              <a:buNone/>
            </a:pPr>
            <a:r>
              <a:rPr lang="en-US" sz="3000" b="1">
                <a:solidFill>
                  <a:srgbClr val="1D6F83"/>
                </a:solidFill>
                <a:latin typeface="Roboto Condensed"/>
                <a:ea typeface="Roboto Condensed"/>
                <a:cs typeface="Roboto Condensed"/>
                <a:sym typeface="Roboto Condensed"/>
              </a:rPr>
              <a:t>Course Overview</a:t>
            </a:r>
            <a:endParaRPr sz="5200" b="0" i="0" u="none" strike="noStrike" cap="none">
              <a:solidFill>
                <a:schemeClr val="dk1"/>
              </a:solidFill>
              <a:latin typeface="Arial"/>
              <a:ea typeface="Arial"/>
              <a:cs typeface="Arial"/>
              <a:sym typeface="Arial"/>
            </a:endParaRPr>
          </a:p>
        </p:txBody>
      </p:sp>
      <p:sp>
        <p:nvSpPr>
          <p:cNvPr id="133" name="Google Shape;133;p31"/>
          <p:cNvSpPr txBox="1"/>
          <p:nvPr/>
        </p:nvSpPr>
        <p:spPr>
          <a:xfrm>
            <a:off x="5598017" y="939790"/>
            <a:ext cx="45354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Day 2</a:t>
            </a:r>
            <a:endParaRPr/>
          </a:p>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Design Principles of GENs</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a:solidFill>
                  <a:srgbClr val="EF8600"/>
                </a:solidFill>
              </a:rPr>
              <a:t>Construction of GENs</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GENs Research and Impact</a:t>
            </a:r>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rgbClr val="EF86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a:solidFill>
                  <a:srgbClr val="EF8600"/>
                </a:solidFill>
                <a:latin typeface="Arial"/>
                <a:ea typeface="Arial"/>
                <a:cs typeface="Arial"/>
                <a:sym typeface="Arial"/>
              </a:rPr>
              <a:t>GENs Case Studies</a:t>
            </a:r>
            <a:endParaRPr sz="1800" b="0" i="0" u="none" strike="noStrike" cap="none">
              <a:solidFill>
                <a:srgbClr val="EF8600"/>
              </a:solidFill>
              <a:latin typeface="Arial"/>
              <a:ea typeface="Arial"/>
              <a:cs typeface="Arial"/>
              <a:sym typeface="Arial"/>
            </a:endParaRPr>
          </a:p>
        </p:txBody>
      </p:sp>
      <p:pic>
        <p:nvPicPr>
          <p:cNvPr id="134" name="Google Shape;134;p31" descr="Power Plant outline"/>
          <p:cNvPicPr preferRelativeResize="0"/>
          <p:nvPr/>
        </p:nvPicPr>
        <p:blipFill rotWithShape="1">
          <a:blip r:embed="rId3">
            <a:alphaModFix/>
          </a:blip>
          <a:srcRect/>
          <a:stretch/>
        </p:blipFill>
        <p:spPr>
          <a:xfrm>
            <a:off x="591131" y="1394824"/>
            <a:ext cx="523300" cy="523275"/>
          </a:xfrm>
          <a:prstGeom prst="rect">
            <a:avLst/>
          </a:prstGeom>
          <a:noFill/>
          <a:ln>
            <a:noFill/>
          </a:ln>
        </p:spPr>
      </p:pic>
      <p:pic>
        <p:nvPicPr>
          <p:cNvPr id="135" name="Google Shape;135;p31" descr="Family with two children outline"/>
          <p:cNvPicPr preferRelativeResize="0"/>
          <p:nvPr/>
        </p:nvPicPr>
        <p:blipFill rotWithShape="1">
          <a:blip r:embed="rId4">
            <a:alphaModFix/>
          </a:blip>
          <a:srcRect/>
          <a:stretch/>
        </p:blipFill>
        <p:spPr>
          <a:xfrm>
            <a:off x="566431" y="2218050"/>
            <a:ext cx="572700" cy="572700"/>
          </a:xfrm>
          <a:prstGeom prst="rect">
            <a:avLst/>
          </a:prstGeom>
          <a:noFill/>
          <a:ln>
            <a:noFill/>
          </a:ln>
        </p:spPr>
      </p:pic>
      <p:pic>
        <p:nvPicPr>
          <p:cNvPr id="136" name="Google Shape;136;p31" descr="Architecture outline"/>
          <p:cNvPicPr preferRelativeResize="0"/>
          <p:nvPr/>
        </p:nvPicPr>
        <p:blipFill rotWithShape="1">
          <a:blip r:embed="rId5">
            <a:alphaModFix/>
          </a:blip>
          <a:srcRect/>
          <a:stretch/>
        </p:blipFill>
        <p:spPr>
          <a:xfrm>
            <a:off x="4924800" y="3825225"/>
            <a:ext cx="707975" cy="707950"/>
          </a:xfrm>
          <a:prstGeom prst="rect">
            <a:avLst/>
          </a:prstGeom>
          <a:noFill/>
          <a:ln>
            <a:noFill/>
          </a:ln>
        </p:spPr>
      </p:pic>
      <p:pic>
        <p:nvPicPr>
          <p:cNvPr id="137" name="Google Shape;137;p31" descr="Blueprint outline"/>
          <p:cNvPicPr preferRelativeResize="0"/>
          <p:nvPr/>
        </p:nvPicPr>
        <p:blipFill rotWithShape="1">
          <a:blip r:embed="rId6">
            <a:alphaModFix/>
          </a:blip>
          <a:srcRect/>
          <a:stretch/>
        </p:blipFill>
        <p:spPr>
          <a:xfrm>
            <a:off x="4954484" y="1348155"/>
            <a:ext cx="619362" cy="619362"/>
          </a:xfrm>
          <a:prstGeom prst="rect">
            <a:avLst/>
          </a:prstGeom>
          <a:noFill/>
          <a:ln>
            <a:noFill/>
          </a:ln>
        </p:spPr>
      </p:pic>
      <p:pic>
        <p:nvPicPr>
          <p:cNvPr id="138" name="Google Shape;138;p31" descr="Books outline"/>
          <p:cNvPicPr preferRelativeResize="0"/>
          <p:nvPr/>
        </p:nvPicPr>
        <p:blipFill rotWithShape="1">
          <a:blip r:embed="rId7">
            <a:alphaModFix/>
          </a:blip>
          <a:srcRect/>
          <a:stretch/>
        </p:blipFill>
        <p:spPr>
          <a:xfrm>
            <a:off x="4977816" y="3066207"/>
            <a:ext cx="572700" cy="572700"/>
          </a:xfrm>
          <a:prstGeom prst="rect">
            <a:avLst/>
          </a:prstGeom>
          <a:noFill/>
          <a:ln>
            <a:noFill/>
          </a:ln>
        </p:spPr>
      </p:pic>
      <p:pic>
        <p:nvPicPr>
          <p:cNvPr id="139" name="Google Shape;139;p31" descr="Excavator outline"/>
          <p:cNvPicPr preferRelativeResize="0"/>
          <p:nvPr/>
        </p:nvPicPr>
        <p:blipFill rotWithShape="1">
          <a:blip r:embed="rId8">
            <a:alphaModFix/>
          </a:blip>
          <a:srcRect/>
          <a:stretch/>
        </p:blipFill>
        <p:spPr>
          <a:xfrm>
            <a:off x="4954485" y="2188579"/>
            <a:ext cx="619361" cy="619361"/>
          </a:xfrm>
          <a:prstGeom prst="rect">
            <a:avLst/>
          </a:prstGeom>
          <a:noFill/>
          <a:ln>
            <a:noFill/>
          </a:ln>
        </p:spPr>
      </p:pic>
      <p:pic>
        <p:nvPicPr>
          <p:cNvPr id="140" name="Google Shape;140;p31" descr="Gavel outline"/>
          <p:cNvPicPr preferRelativeResize="0"/>
          <p:nvPr/>
        </p:nvPicPr>
        <p:blipFill rotWithShape="1">
          <a:blip r:embed="rId9">
            <a:alphaModFix/>
          </a:blip>
          <a:srcRect/>
          <a:stretch/>
        </p:blipFill>
        <p:spPr>
          <a:xfrm>
            <a:off x="566431" y="2999378"/>
            <a:ext cx="572700" cy="572700"/>
          </a:xfrm>
          <a:prstGeom prst="rect">
            <a:avLst/>
          </a:prstGeom>
          <a:noFill/>
          <a:ln>
            <a:noFill/>
          </a:ln>
        </p:spPr>
      </p:pic>
      <p:pic>
        <p:nvPicPr>
          <p:cNvPr id="141" name="Google Shape;141;p31" descr="Globe outline"/>
          <p:cNvPicPr preferRelativeResize="0"/>
          <p:nvPr/>
        </p:nvPicPr>
        <p:blipFill rotWithShape="1">
          <a:blip r:embed="rId10">
            <a:alphaModFix/>
          </a:blip>
          <a:srcRect/>
          <a:stretch/>
        </p:blipFill>
        <p:spPr>
          <a:xfrm>
            <a:off x="566431" y="3827175"/>
            <a:ext cx="572700" cy="572700"/>
          </a:xfrm>
          <a:prstGeom prst="rect">
            <a:avLst/>
          </a:prstGeom>
          <a:noFill/>
          <a:ln>
            <a:noFill/>
          </a:ln>
        </p:spPr>
      </p:pic>
      <p:pic>
        <p:nvPicPr>
          <p:cNvPr id="142" name="Google Shape;142;p31"/>
          <p:cNvPicPr preferRelativeResize="0"/>
          <p:nvPr/>
        </p:nvPicPr>
        <p:blipFill rotWithShape="1">
          <a:blip r:embed="rId11">
            <a:alphaModFix/>
          </a:blip>
          <a:srcRect/>
          <a:stretch/>
        </p:blipFill>
        <p:spPr>
          <a:xfrm>
            <a:off x="8354301" y="4651652"/>
            <a:ext cx="572700" cy="363823"/>
          </a:xfrm>
          <a:prstGeom prst="rect">
            <a:avLst/>
          </a:prstGeom>
          <a:noFill/>
          <a:ln>
            <a:noFill/>
          </a:ln>
        </p:spPr>
      </p:pic>
      <p:pic>
        <p:nvPicPr>
          <p:cNvPr id="143" name="Google Shape;143;p31" descr="A black background with a black square&#10;&#10;Description automatically generated with medium confidence"/>
          <p:cNvPicPr preferRelativeResize="0"/>
          <p:nvPr/>
        </p:nvPicPr>
        <p:blipFill rotWithShape="1">
          <a:blip r:embed="rId12">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C8B5C390-DBEE-7F42-77C8-6D2DBFB65B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32a4f561077_0_8"/>
          <p:cNvSpPr txBox="1"/>
          <p:nvPr/>
        </p:nvSpPr>
        <p:spPr>
          <a:xfrm>
            <a:off x="956584" y="939790"/>
            <a:ext cx="4425900" cy="4379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Day 1</a:t>
            </a:r>
            <a:endParaRPr/>
          </a:p>
          <a:p>
            <a:pPr marL="0" marR="0" lvl="0" indent="0" algn="l" rtl="0">
              <a:lnSpc>
                <a:spcPct val="100000"/>
              </a:lnSpc>
              <a:spcBef>
                <a:spcPts val="0"/>
              </a:spcBef>
              <a:spcAft>
                <a:spcPts val="0"/>
              </a:spcAft>
              <a:buNone/>
            </a:pPr>
            <a:endParaRPr sz="500" b="1"/>
          </a:p>
          <a:p>
            <a:pPr marL="0" lvl="0" indent="0" algn="l" rtl="0">
              <a:spcBef>
                <a:spcPts val="0"/>
              </a:spcBef>
              <a:spcAft>
                <a:spcPts val="0"/>
              </a:spcAft>
              <a:buClr>
                <a:schemeClr val="dk1"/>
              </a:buClr>
              <a:buSzPts val="1100"/>
              <a:buFont typeface="Arial"/>
              <a:buNone/>
            </a:pPr>
            <a:r>
              <a:rPr lang="en-US">
                <a:solidFill>
                  <a:srgbClr val="1D6F83"/>
                </a:solidFill>
              </a:rPr>
              <a:t>Zeyneb Magavi, </a:t>
            </a:r>
            <a:r>
              <a:rPr lang="en-US">
                <a:solidFill>
                  <a:srgbClr val="EF8600"/>
                </a:solidFill>
              </a:rPr>
              <a:t>HEET</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Jason Jay,</a:t>
            </a:r>
            <a:r>
              <a:rPr lang="en-US">
                <a:solidFill>
                  <a:srgbClr val="EF8600"/>
                </a:solidFill>
              </a:rPr>
              <a:t> MIT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Christoph Reinhart,</a:t>
            </a:r>
            <a:r>
              <a:rPr lang="en-US">
                <a:solidFill>
                  <a:srgbClr val="EF8600"/>
                </a:solidFill>
              </a:rPr>
              <a:t> MIT</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Jonathan Buonocore</a:t>
            </a:r>
            <a:r>
              <a:rPr lang="en-US">
                <a:solidFill>
                  <a:srgbClr val="EF8600"/>
                </a:solidFill>
              </a:rPr>
              <a:t>, BUSPH</a:t>
            </a:r>
            <a:endParaRPr sz="1000"/>
          </a:p>
          <a:p>
            <a:pPr marL="0" marR="0" lvl="0" indent="0" algn="l" rtl="0">
              <a:lnSpc>
                <a:spcPct val="100000"/>
              </a:lnSpc>
              <a:spcBef>
                <a:spcPts val="0"/>
              </a:spcBef>
              <a:spcAft>
                <a:spcPts val="0"/>
              </a:spcAft>
              <a:buNone/>
            </a:pPr>
            <a:endParaRPr sz="500">
              <a:solidFill>
                <a:srgbClr val="EF8600"/>
              </a:solidFill>
            </a:endParaRPr>
          </a:p>
          <a:p>
            <a:pPr marL="0" marR="0" lvl="0" indent="0" algn="l" rtl="0">
              <a:lnSpc>
                <a:spcPct val="100000"/>
              </a:lnSpc>
              <a:spcBef>
                <a:spcPts val="0"/>
              </a:spcBef>
              <a:spcAft>
                <a:spcPts val="0"/>
              </a:spcAft>
              <a:buNone/>
            </a:pPr>
            <a:r>
              <a:rPr lang="en-US">
                <a:solidFill>
                  <a:srgbClr val="1D6F83"/>
                </a:solidFill>
              </a:rPr>
              <a:t>Nathan Phillips, </a:t>
            </a:r>
            <a:r>
              <a:rPr lang="en-US">
                <a:solidFill>
                  <a:srgbClr val="EF8600"/>
                </a:solidFill>
              </a:rPr>
              <a:t>Boston University</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Chris Rabe, </a:t>
            </a:r>
            <a:r>
              <a:rPr lang="en-US">
                <a:solidFill>
                  <a:srgbClr val="EF8600"/>
                </a:solidFill>
              </a:rPr>
              <a:t>MIT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Kelsey Wirth, </a:t>
            </a:r>
            <a:r>
              <a:rPr lang="en-US">
                <a:solidFill>
                  <a:srgbClr val="EF8600"/>
                </a:solidFill>
              </a:rPr>
              <a:t>Mothers Out Front  </a:t>
            </a:r>
            <a:endParaRPr>
              <a:solidFill>
                <a:srgbClr val="EF8600"/>
              </a:solidFill>
            </a:endParaRPr>
          </a:p>
          <a:p>
            <a:pPr marL="0" marR="0" lvl="0" indent="0" algn="l" rtl="0">
              <a:lnSpc>
                <a:spcPct val="100000"/>
              </a:lnSpc>
              <a:spcBef>
                <a:spcPts val="0"/>
              </a:spcBef>
              <a:spcAft>
                <a:spcPts val="0"/>
              </a:spcAft>
              <a:buNone/>
            </a:pPr>
            <a:endParaRPr sz="100">
              <a:solidFill>
                <a:srgbClr val="1D6F83"/>
              </a:solidFill>
            </a:endParaRPr>
          </a:p>
          <a:p>
            <a:pPr marL="0" marR="0" lvl="0" indent="0" algn="l" rtl="0">
              <a:lnSpc>
                <a:spcPct val="100000"/>
              </a:lnSpc>
              <a:spcBef>
                <a:spcPts val="0"/>
              </a:spcBef>
              <a:spcAft>
                <a:spcPts val="0"/>
              </a:spcAft>
              <a:buNone/>
            </a:pPr>
            <a:endParaRPr sz="100">
              <a:solidFill>
                <a:srgbClr val="1D6F83"/>
              </a:solidFill>
            </a:endParaRPr>
          </a:p>
          <a:p>
            <a:pPr marL="0" marR="0" lvl="0" indent="0" algn="l" rtl="0">
              <a:lnSpc>
                <a:spcPct val="100000"/>
              </a:lnSpc>
              <a:spcBef>
                <a:spcPts val="0"/>
              </a:spcBef>
              <a:spcAft>
                <a:spcPts val="0"/>
              </a:spcAft>
              <a:buNone/>
            </a:pPr>
            <a:r>
              <a:rPr lang="en-US">
                <a:solidFill>
                  <a:srgbClr val="1D6F83"/>
                </a:solidFill>
              </a:rPr>
              <a:t>Lorig Charkoudian, </a:t>
            </a:r>
            <a:r>
              <a:rPr lang="en-US">
                <a:solidFill>
                  <a:srgbClr val="EF8600"/>
                </a:solidFill>
              </a:rPr>
              <a:t>MD State Delegate</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Ryan Murphy, </a:t>
            </a:r>
            <a:r>
              <a:rPr lang="en-US">
                <a:solidFill>
                  <a:srgbClr val="EF8600"/>
                </a:solidFill>
              </a:rPr>
              <a:t>Climate Jobs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Ania Camargo, </a:t>
            </a:r>
            <a:r>
              <a:rPr lang="en-US">
                <a:solidFill>
                  <a:srgbClr val="EF8600"/>
                </a:solidFill>
              </a:rPr>
              <a:t>BDC</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James Van Nostrand, </a:t>
            </a:r>
            <a:r>
              <a:rPr lang="en-US">
                <a:solidFill>
                  <a:srgbClr val="EF8600"/>
                </a:solidFill>
              </a:rPr>
              <a:t>Chair of DPU MA</a:t>
            </a:r>
            <a:endParaRPr>
              <a:solidFill>
                <a:srgbClr val="EF8600"/>
              </a:solidFill>
            </a:endParaRPr>
          </a:p>
          <a:p>
            <a:pPr marL="0" marR="0" lvl="0" indent="0" algn="l" rtl="0">
              <a:lnSpc>
                <a:spcPct val="100000"/>
              </a:lnSpc>
              <a:spcBef>
                <a:spcPts val="0"/>
              </a:spcBef>
              <a:spcAft>
                <a:spcPts val="0"/>
              </a:spcAft>
              <a:buNone/>
            </a:pPr>
            <a:endParaRPr sz="500">
              <a:solidFill>
                <a:srgbClr val="1D6F83"/>
              </a:solidFill>
            </a:endParaRPr>
          </a:p>
          <a:p>
            <a:pPr marL="0" marR="0" lvl="0" indent="0" algn="l" rtl="0">
              <a:lnSpc>
                <a:spcPct val="100000"/>
              </a:lnSpc>
              <a:spcBef>
                <a:spcPts val="0"/>
              </a:spcBef>
              <a:spcAft>
                <a:spcPts val="0"/>
              </a:spcAft>
              <a:buNone/>
            </a:pPr>
            <a:r>
              <a:rPr lang="en-US">
                <a:solidFill>
                  <a:srgbClr val="1D6F83"/>
                </a:solidFill>
              </a:rPr>
              <a:t>Sanjeev Kumar, </a:t>
            </a:r>
            <a:r>
              <a:rPr lang="en-US">
                <a:solidFill>
                  <a:srgbClr val="EF8600"/>
                </a:solidFill>
              </a:rPr>
              <a:t>European Geothermal Council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Nikki Bruno, </a:t>
            </a:r>
            <a:r>
              <a:rPr lang="en-US">
                <a:solidFill>
                  <a:srgbClr val="EF8600"/>
                </a:solidFill>
              </a:rPr>
              <a:t>Eversource Energy</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Don Lessard,</a:t>
            </a:r>
            <a:r>
              <a:rPr lang="en-US">
                <a:solidFill>
                  <a:srgbClr val="EF8600"/>
                </a:solidFill>
              </a:rPr>
              <a:t> MIT Emeritus </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r>
              <a:rPr lang="en-US">
                <a:solidFill>
                  <a:srgbClr val="1D6F83"/>
                </a:solidFill>
              </a:rPr>
              <a:t>Hela Cheikhrouhou, </a:t>
            </a:r>
            <a:r>
              <a:rPr lang="en-US">
                <a:solidFill>
                  <a:srgbClr val="EF8600"/>
                </a:solidFill>
              </a:rPr>
              <a:t>IFC, World Bank Group</a:t>
            </a:r>
            <a:r>
              <a:rPr lang="en-US">
                <a:solidFill>
                  <a:srgbClr val="1D6F83"/>
                </a:solidFill>
              </a:rPr>
              <a:t>  </a:t>
            </a:r>
            <a:endParaRPr>
              <a:solidFill>
                <a:srgbClr val="1D6F83"/>
              </a:solidFill>
            </a:endParaRPr>
          </a:p>
          <a:p>
            <a:pPr marL="0" marR="0" lvl="0" indent="0" algn="l" rtl="0">
              <a:lnSpc>
                <a:spcPct val="100000"/>
              </a:lnSpc>
              <a:spcBef>
                <a:spcPts val="0"/>
              </a:spcBef>
              <a:spcAft>
                <a:spcPts val="0"/>
              </a:spcAft>
              <a:buNone/>
            </a:pPr>
            <a:endParaRPr>
              <a:solidFill>
                <a:srgbClr val="1D6F83"/>
              </a:solidFill>
            </a:endParaRPr>
          </a:p>
          <a:p>
            <a:pPr marL="0" marR="0" lvl="0" indent="0" algn="l" rtl="0">
              <a:lnSpc>
                <a:spcPct val="100000"/>
              </a:lnSpc>
              <a:spcBef>
                <a:spcPts val="0"/>
              </a:spcBef>
              <a:spcAft>
                <a:spcPts val="0"/>
              </a:spcAft>
              <a:buNone/>
            </a:pPr>
            <a:endParaRPr sz="1700" b="0" i="0" u="none" strike="noStrike" cap="none">
              <a:solidFill>
                <a:srgbClr val="EF8600"/>
              </a:solidFill>
              <a:latin typeface="Arial"/>
              <a:ea typeface="Arial"/>
              <a:cs typeface="Arial"/>
              <a:sym typeface="Arial"/>
            </a:endParaRPr>
          </a:p>
        </p:txBody>
      </p:sp>
      <p:sp>
        <p:nvSpPr>
          <p:cNvPr id="149" name="Google Shape;149;g32a4f561077_0_8"/>
          <p:cNvSpPr txBox="1"/>
          <p:nvPr/>
        </p:nvSpPr>
        <p:spPr>
          <a:xfrm>
            <a:off x="464100" y="292625"/>
            <a:ext cx="8520600" cy="572700"/>
          </a:xfrm>
          <a:prstGeom prst="rect">
            <a:avLst/>
          </a:prstGeom>
          <a:noFill/>
          <a:ln>
            <a:noFill/>
          </a:ln>
        </p:spPr>
        <p:txBody>
          <a:bodyPr spcFirstLastPara="1" wrap="square" lIns="91425" tIns="91425" rIns="91425" bIns="91425" anchor="t" anchorCtr="0">
            <a:normAutofit fontScale="92500" lnSpcReduction="10000"/>
          </a:bodyPr>
          <a:lstStyle/>
          <a:p>
            <a:pPr marL="0" marR="0" lvl="0" indent="0" algn="l" rtl="0">
              <a:lnSpc>
                <a:spcPct val="100000"/>
              </a:lnSpc>
              <a:spcBef>
                <a:spcPts val="0"/>
              </a:spcBef>
              <a:spcAft>
                <a:spcPts val="0"/>
              </a:spcAft>
              <a:buClr>
                <a:schemeClr val="dk1"/>
              </a:buClr>
              <a:buSzPts val="3111"/>
              <a:buFont typeface="Arial"/>
              <a:buNone/>
            </a:pPr>
            <a:r>
              <a:rPr lang="en-US" sz="3000" b="1">
                <a:solidFill>
                  <a:srgbClr val="1D6F83"/>
                </a:solidFill>
                <a:latin typeface="Roboto Condensed"/>
                <a:ea typeface="Roboto Condensed"/>
                <a:cs typeface="Roboto Condensed"/>
                <a:sym typeface="Roboto Condensed"/>
              </a:rPr>
              <a:t>Guest Lecturers</a:t>
            </a:r>
            <a:endParaRPr sz="5200" b="0" i="0" u="none" strike="noStrike" cap="none">
              <a:solidFill>
                <a:schemeClr val="dk1"/>
              </a:solidFill>
              <a:latin typeface="Arial"/>
              <a:ea typeface="Arial"/>
              <a:cs typeface="Arial"/>
              <a:sym typeface="Arial"/>
            </a:endParaRPr>
          </a:p>
        </p:txBody>
      </p:sp>
      <p:sp>
        <p:nvSpPr>
          <p:cNvPr id="150" name="Google Shape;150;g32a4f561077_0_8"/>
          <p:cNvSpPr txBox="1"/>
          <p:nvPr/>
        </p:nvSpPr>
        <p:spPr>
          <a:xfrm>
            <a:off x="5445617" y="939790"/>
            <a:ext cx="4535400" cy="438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Day 2</a:t>
            </a:r>
            <a:endParaRPr/>
          </a:p>
          <a:p>
            <a:pPr marL="0" marR="0" lvl="0" indent="0" algn="l" rtl="0">
              <a:lnSpc>
                <a:spcPct val="100000"/>
              </a:lnSpc>
              <a:spcBef>
                <a:spcPts val="0"/>
              </a:spcBef>
              <a:spcAft>
                <a:spcPts val="0"/>
              </a:spcAft>
              <a:buNone/>
            </a:pPr>
            <a:endParaRPr sz="5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a:solidFill>
                  <a:srgbClr val="1D6F83"/>
                </a:solidFill>
              </a:rPr>
              <a:t>Connor Dacquay, </a:t>
            </a:r>
            <a:r>
              <a:rPr lang="en-US">
                <a:solidFill>
                  <a:srgbClr val="EF8600"/>
                </a:solidFill>
              </a:rPr>
              <a:t>GeoFease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Nick Fry, </a:t>
            </a:r>
            <a:r>
              <a:rPr lang="en-US">
                <a:solidFill>
                  <a:srgbClr val="EF8600"/>
                </a:solidFill>
              </a:rPr>
              <a:t>Jacobs </a:t>
            </a:r>
            <a:endParaRPr>
              <a:solidFill>
                <a:srgbClr val="EF8600"/>
              </a:solidFill>
            </a:endParaRPr>
          </a:p>
          <a:p>
            <a:pPr marL="0" marR="0" lvl="0" indent="0" algn="l" rtl="0">
              <a:lnSpc>
                <a:spcPct val="100000"/>
              </a:lnSpc>
              <a:spcBef>
                <a:spcPts val="0"/>
              </a:spcBef>
              <a:spcAft>
                <a:spcPts val="0"/>
              </a:spcAft>
              <a:buNone/>
            </a:pPr>
            <a:r>
              <a:rPr lang="en-US">
                <a:solidFill>
                  <a:srgbClr val="1D6F83"/>
                </a:solidFill>
              </a:rPr>
              <a:t>Brian Urlaub, </a:t>
            </a:r>
            <a:r>
              <a:rPr lang="en-US">
                <a:solidFill>
                  <a:srgbClr val="EF8600"/>
                </a:solidFill>
              </a:rPr>
              <a:t>Salas O'Brien </a:t>
            </a:r>
            <a:endParaRPr>
              <a:solidFill>
                <a:srgbClr val="EF8600"/>
              </a:solidFill>
            </a:endParaRPr>
          </a:p>
          <a:p>
            <a:pPr marL="0" marR="0" lvl="0" indent="0" algn="l" rtl="0">
              <a:lnSpc>
                <a:spcPct val="100000"/>
              </a:lnSpc>
              <a:spcBef>
                <a:spcPts val="0"/>
              </a:spcBef>
              <a:spcAft>
                <a:spcPts val="0"/>
              </a:spcAft>
              <a:buNone/>
            </a:pPr>
            <a:endParaRPr sz="700">
              <a:solidFill>
                <a:srgbClr val="EF8600"/>
              </a:solidFill>
            </a:endParaRPr>
          </a:p>
          <a:p>
            <a:pPr marL="0" lvl="0" indent="0" algn="l" rtl="0">
              <a:spcBef>
                <a:spcPts val="0"/>
              </a:spcBef>
              <a:spcAft>
                <a:spcPts val="0"/>
              </a:spcAft>
              <a:buNone/>
            </a:pPr>
            <a:r>
              <a:rPr lang="en-US">
                <a:solidFill>
                  <a:srgbClr val="1D6F83"/>
                </a:solidFill>
              </a:rPr>
              <a:t>Garen Ewbank, </a:t>
            </a:r>
            <a:r>
              <a:rPr lang="en-US">
                <a:solidFill>
                  <a:srgbClr val="EF8600"/>
                </a:solidFill>
              </a:rPr>
              <a:t>GreyEdge Group</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Mark Metzner, </a:t>
            </a:r>
            <a:r>
              <a:rPr lang="en-US">
                <a:solidFill>
                  <a:srgbClr val="EF8600"/>
                </a:solidFill>
              </a:rPr>
              <a:t>Endurant Energy</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Brock Yordy, </a:t>
            </a:r>
            <a:r>
              <a:rPr lang="en-US">
                <a:solidFill>
                  <a:srgbClr val="EF8600"/>
                </a:solidFill>
              </a:rPr>
              <a:t>Geothermal Drilling Association</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Eric Bosworth, </a:t>
            </a:r>
            <a:r>
              <a:rPr lang="en-US">
                <a:solidFill>
                  <a:srgbClr val="EF8600"/>
                </a:solidFill>
              </a:rPr>
              <a:t>Eversource Energy </a:t>
            </a:r>
            <a:endParaRPr>
              <a:solidFill>
                <a:srgbClr val="EF8600"/>
              </a:solidFill>
            </a:endParaRPr>
          </a:p>
          <a:p>
            <a:pPr marL="0" lvl="0" indent="0" algn="l" rtl="0">
              <a:spcBef>
                <a:spcPts val="0"/>
              </a:spcBef>
              <a:spcAft>
                <a:spcPts val="0"/>
              </a:spcAft>
              <a:buNone/>
            </a:pPr>
            <a:endParaRPr sz="400">
              <a:solidFill>
                <a:srgbClr val="1D6F83"/>
              </a:solidFill>
            </a:endParaRPr>
          </a:p>
          <a:p>
            <a:pPr marL="0" lvl="0" indent="0" algn="l" rtl="0">
              <a:spcBef>
                <a:spcPts val="0"/>
              </a:spcBef>
              <a:spcAft>
                <a:spcPts val="0"/>
              </a:spcAft>
              <a:buNone/>
            </a:pPr>
            <a:r>
              <a:rPr lang="en-US">
                <a:solidFill>
                  <a:srgbClr val="1D6F83"/>
                </a:solidFill>
              </a:rPr>
              <a:t>Xiaobing Liu, </a:t>
            </a:r>
            <a:r>
              <a:rPr lang="en-US">
                <a:solidFill>
                  <a:srgbClr val="EF8600"/>
                </a:solidFill>
              </a:rPr>
              <a:t>ORNL</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Isabel Varela, </a:t>
            </a:r>
            <a:r>
              <a:rPr lang="en-US">
                <a:solidFill>
                  <a:srgbClr val="EF8600"/>
                </a:solidFill>
              </a:rPr>
              <a:t>HEET</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Juliet Simpson, </a:t>
            </a:r>
            <a:r>
              <a:rPr lang="en-US">
                <a:solidFill>
                  <a:srgbClr val="EF8600"/>
                </a:solidFill>
              </a:rPr>
              <a:t>NREL</a:t>
            </a:r>
            <a:r>
              <a:rPr lang="en-US">
                <a:solidFill>
                  <a:srgbClr val="1D6F83"/>
                </a:solidFill>
              </a:rPr>
              <a:t>  </a:t>
            </a:r>
            <a:endParaRPr>
              <a:solidFill>
                <a:srgbClr val="1D6F83"/>
              </a:solidFill>
            </a:endParaRPr>
          </a:p>
          <a:p>
            <a:pPr marL="0" lvl="0" indent="0" algn="l" rtl="0">
              <a:spcBef>
                <a:spcPts val="0"/>
              </a:spcBef>
              <a:spcAft>
                <a:spcPts val="0"/>
              </a:spcAft>
              <a:buNone/>
            </a:pPr>
            <a:endParaRPr sz="700">
              <a:solidFill>
                <a:srgbClr val="1D6F83"/>
              </a:solidFill>
            </a:endParaRPr>
          </a:p>
          <a:p>
            <a:pPr marL="0" lvl="0" indent="0" algn="l" rtl="0">
              <a:spcBef>
                <a:spcPts val="0"/>
              </a:spcBef>
              <a:spcAft>
                <a:spcPts val="0"/>
              </a:spcAft>
              <a:buNone/>
            </a:pPr>
            <a:r>
              <a:rPr lang="en-US">
                <a:solidFill>
                  <a:srgbClr val="1D6F83"/>
                </a:solidFill>
              </a:rPr>
              <a:t>Cary Smith, </a:t>
            </a:r>
            <a:r>
              <a:rPr lang="en-US">
                <a:solidFill>
                  <a:srgbClr val="EF8600"/>
                </a:solidFill>
              </a:rPr>
              <a:t>Sound Geothermal Corporation </a:t>
            </a:r>
            <a:endParaRPr>
              <a:solidFill>
                <a:srgbClr val="EF8600"/>
              </a:solidFill>
            </a:endParaRPr>
          </a:p>
          <a:p>
            <a:pPr marL="0" lvl="0" indent="0" algn="l" rtl="0">
              <a:spcBef>
                <a:spcPts val="0"/>
              </a:spcBef>
              <a:spcAft>
                <a:spcPts val="0"/>
              </a:spcAft>
              <a:buNone/>
            </a:pPr>
            <a:r>
              <a:rPr lang="en-US">
                <a:solidFill>
                  <a:srgbClr val="1D6F83"/>
                </a:solidFill>
              </a:rPr>
              <a:t>Mark Metzner, </a:t>
            </a:r>
            <a:r>
              <a:rPr lang="en-US">
                <a:solidFill>
                  <a:srgbClr val="EF8600"/>
                </a:solidFill>
              </a:rPr>
              <a:t>Endurant Energy</a:t>
            </a:r>
            <a:r>
              <a:rPr lang="en-US">
                <a:solidFill>
                  <a:srgbClr val="1D6F83"/>
                </a:solidFill>
              </a:rPr>
              <a:t> </a:t>
            </a:r>
            <a:endParaRPr>
              <a:solidFill>
                <a:srgbClr val="1D6F83"/>
              </a:solidFill>
            </a:endParaRPr>
          </a:p>
          <a:p>
            <a:pPr marL="0" lvl="0" indent="0" algn="l" rtl="0">
              <a:spcBef>
                <a:spcPts val="0"/>
              </a:spcBef>
              <a:spcAft>
                <a:spcPts val="0"/>
              </a:spcAft>
              <a:buNone/>
            </a:pPr>
            <a:r>
              <a:rPr lang="en-US">
                <a:solidFill>
                  <a:srgbClr val="1D6F83"/>
                </a:solidFill>
              </a:rPr>
              <a:t>Jay Egg, </a:t>
            </a:r>
            <a:r>
              <a:rPr lang="en-US">
                <a:solidFill>
                  <a:srgbClr val="EF8600"/>
                </a:solidFill>
              </a:rPr>
              <a:t>EggGeo </a:t>
            </a:r>
            <a:endParaRPr>
              <a:solidFill>
                <a:srgbClr val="EF8600"/>
              </a:solidFill>
            </a:endParaRPr>
          </a:p>
          <a:p>
            <a:pPr marL="0" lvl="0" indent="0" algn="l" rtl="0">
              <a:spcBef>
                <a:spcPts val="0"/>
              </a:spcBef>
              <a:spcAft>
                <a:spcPts val="0"/>
              </a:spcAft>
              <a:buNone/>
            </a:pPr>
            <a:r>
              <a:rPr lang="en-US">
                <a:solidFill>
                  <a:srgbClr val="1D6F83"/>
                </a:solidFill>
              </a:rPr>
              <a:t>Susan Murcott,</a:t>
            </a:r>
            <a:r>
              <a:rPr lang="en-US">
                <a:solidFill>
                  <a:srgbClr val="EF8600"/>
                </a:solidFill>
              </a:rPr>
              <a:t> MIT</a:t>
            </a:r>
            <a:r>
              <a:rPr lang="en-US">
                <a:solidFill>
                  <a:srgbClr val="1D6F83"/>
                </a:solidFill>
              </a:rPr>
              <a:t> </a:t>
            </a:r>
            <a:endParaRPr>
              <a:solidFill>
                <a:srgbClr val="1D6F83"/>
              </a:solidFill>
            </a:endParaRPr>
          </a:p>
          <a:p>
            <a:pPr marL="0" lvl="0" indent="0" algn="l" rtl="0">
              <a:spcBef>
                <a:spcPts val="0"/>
              </a:spcBef>
              <a:spcAft>
                <a:spcPts val="0"/>
              </a:spcAft>
              <a:buNone/>
            </a:pPr>
            <a:endParaRPr>
              <a:solidFill>
                <a:srgbClr val="1D6F83"/>
              </a:solidFill>
            </a:endParaRPr>
          </a:p>
          <a:p>
            <a:pPr marL="0" marR="0" lvl="0" indent="0" algn="l" rtl="0">
              <a:lnSpc>
                <a:spcPct val="100000"/>
              </a:lnSpc>
              <a:spcBef>
                <a:spcPts val="0"/>
              </a:spcBef>
              <a:spcAft>
                <a:spcPts val="0"/>
              </a:spcAft>
              <a:buNone/>
            </a:pPr>
            <a:endParaRPr>
              <a:solidFill>
                <a:srgbClr val="EF8600"/>
              </a:solidFill>
            </a:endParaRPr>
          </a:p>
          <a:p>
            <a:pPr marL="0" marR="0" lvl="0" indent="0" algn="l" rtl="0">
              <a:lnSpc>
                <a:spcPct val="100000"/>
              </a:lnSpc>
              <a:spcBef>
                <a:spcPts val="0"/>
              </a:spcBef>
              <a:spcAft>
                <a:spcPts val="0"/>
              </a:spcAft>
              <a:buNone/>
            </a:pPr>
            <a:endParaRPr b="0" i="0" u="none" strike="noStrike" cap="none">
              <a:solidFill>
                <a:srgbClr val="EF8600"/>
              </a:solidFill>
              <a:latin typeface="Arial"/>
              <a:ea typeface="Arial"/>
              <a:cs typeface="Arial"/>
              <a:sym typeface="Arial"/>
            </a:endParaRPr>
          </a:p>
        </p:txBody>
      </p:sp>
      <p:pic>
        <p:nvPicPr>
          <p:cNvPr id="151" name="Google Shape;151;g32a4f561077_0_8" descr="Power Plant outline"/>
          <p:cNvPicPr preferRelativeResize="0"/>
          <p:nvPr/>
        </p:nvPicPr>
        <p:blipFill rotWithShape="1">
          <a:blip r:embed="rId3">
            <a:alphaModFix/>
          </a:blip>
          <a:srcRect/>
          <a:stretch/>
        </p:blipFill>
        <p:spPr>
          <a:xfrm>
            <a:off x="442884" y="1424349"/>
            <a:ext cx="480800" cy="480800"/>
          </a:xfrm>
          <a:prstGeom prst="rect">
            <a:avLst/>
          </a:prstGeom>
          <a:noFill/>
          <a:ln>
            <a:noFill/>
          </a:ln>
        </p:spPr>
      </p:pic>
      <p:pic>
        <p:nvPicPr>
          <p:cNvPr id="152" name="Google Shape;152;g32a4f561077_0_8" descr="Family with two children outline"/>
          <p:cNvPicPr preferRelativeResize="0"/>
          <p:nvPr/>
        </p:nvPicPr>
        <p:blipFill rotWithShape="1">
          <a:blip r:embed="rId4">
            <a:alphaModFix/>
          </a:blip>
          <a:srcRect/>
          <a:stretch/>
        </p:blipFill>
        <p:spPr>
          <a:xfrm>
            <a:off x="396935" y="2155675"/>
            <a:ext cx="572700" cy="572700"/>
          </a:xfrm>
          <a:prstGeom prst="rect">
            <a:avLst/>
          </a:prstGeom>
          <a:noFill/>
          <a:ln>
            <a:noFill/>
          </a:ln>
        </p:spPr>
      </p:pic>
      <p:pic>
        <p:nvPicPr>
          <p:cNvPr id="153" name="Google Shape;153;g32a4f561077_0_8" descr="Architecture outline"/>
          <p:cNvPicPr preferRelativeResize="0"/>
          <p:nvPr/>
        </p:nvPicPr>
        <p:blipFill rotWithShape="1">
          <a:blip r:embed="rId5">
            <a:alphaModFix/>
          </a:blip>
          <a:srcRect/>
          <a:stretch/>
        </p:blipFill>
        <p:spPr>
          <a:xfrm>
            <a:off x="4852261" y="3995272"/>
            <a:ext cx="619375" cy="619354"/>
          </a:xfrm>
          <a:prstGeom prst="rect">
            <a:avLst/>
          </a:prstGeom>
          <a:noFill/>
          <a:ln>
            <a:noFill/>
          </a:ln>
        </p:spPr>
      </p:pic>
      <p:pic>
        <p:nvPicPr>
          <p:cNvPr id="154" name="Google Shape;154;g32a4f561077_0_8" descr="Blueprint outline"/>
          <p:cNvPicPr preferRelativeResize="0"/>
          <p:nvPr/>
        </p:nvPicPr>
        <p:blipFill rotWithShape="1">
          <a:blip r:embed="rId6">
            <a:alphaModFix/>
          </a:blip>
          <a:srcRect/>
          <a:stretch/>
        </p:blipFill>
        <p:spPr>
          <a:xfrm>
            <a:off x="4852268" y="1424355"/>
            <a:ext cx="619362" cy="619362"/>
          </a:xfrm>
          <a:prstGeom prst="rect">
            <a:avLst/>
          </a:prstGeom>
          <a:noFill/>
          <a:ln>
            <a:noFill/>
          </a:ln>
        </p:spPr>
      </p:pic>
      <p:pic>
        <p:nvPicPr>
          <p:cNvPr id="155" name="Google Shape;155;g32a4f561077_0_8" descr="Books outline"/>
          <p:cNvPicPr preferRelativeResize="0"/>
          <p:nvPr/>
        </p:nvPicPr>
        <p:blipFill rotWithShape="1">
          <a:blip r:embed="rId7">
            <a:alphaModFix/>
          </a:blip>
          <a:srcRect/>
          <a:stretch/>
        </p:blipFill>
        <p:spPr>
          <a:xfrm>
            <a:off x="4875599" y="3142407"/>
            <a:ext cx="572700" cy="572700"/>
          </a:xfrm>
          <a:prstGeom prst="rect">
            <a:avLst/>
          </a:prstGeom>
          <a:noFill/>
          <a:ln>
            <a:noFill/>
          </a:ln>
        </p:spPr>
      </p:pic>
      <p:pic>
        <p:nvPicPr>
          <p:cNvPr id="156" name="Google Shape;156;g32a4f561077_0_8" descr="Excavator outline"/>
          <p:cNvPicPr preferRelativeResize="0"/>
          <p:nvPr/>
        </p:nvPicPr>
        <p:blipFill rotWithShape="1">
          <a:blip r:embed="rId8">
            <a:alphaModFix/>
          </a:blip>
          <a:srcRect/>
          <a:stretch/>
        </p:blipFill>
        <p:spPr>
          <a:xfrm>
            <a:off x="4852268" y="2264779"/>
            <a:ext cx="619361" cy="619361"/>
          </a:xfrm>
          <a:prstGeom prst="rect">
            <a:avLst/>
          </a:prstGeom>
          <a:noFill/>
          <a:ln>
            <a:noFill/>
          </a:ln>
        </p:spPr>
      </p:pic>
      <p:pic>
        <p:nvPicPr>
          <p:cNvPr id="157" name="Google Shape;157;g32a4f561077_0_8" descr="Gavel outline"/>
          <p:cNvPicPr preferRelativeResize="0"/>
          <p:nvPr/>
        </p:nvPicPr>
        <p:blipFill rotWithShape="1">
          <a:blip r:embed="rId9">
            <a:alphaModFix/>
          </a:blip>
          <a:srcRect/>
          <a:stretch/>
        </p:blipFill>
        <p:spPr>
          <a:xfrm>
            <a:off x="396935" y="2937003"/>
            <a:ext cx="572700" cy="572700"/>
          </a:xfrm>
          <a:prstGeom prst="rect">
            <a:avLst/>
          </a:prstGeom>
          <a:noFill/>
          <a:ln>
            <a:noFill/>
          </a:ln>
        </p:spPr>
      </p:pic>
      <p:pic>
        <p:nvPicPr>
          <p:cNvPr id="158" name="Google Shape;158;g32a4f561077_0_8" descr="Globe outline"/>
          <p:cNvPicPr preferRelativeResize="0"/>
          <p:nvPr/>
        </p:nvPicPr>
        <p:blipFill rotWithShape="1">
          <a:blip r:embed="rId10">
            <a:alphaModFix/>
          </a:blip>
          <a:srcRect/>
          <a:stretch/>
        </p:blipFill>
        <p:spPr>
          <a:xfrm>
            <a:off x="396934" y="3880024"/>
            <a:ext cx="572700" cy="572700"/>
          </a:xfrm>
          <a:prstGeom prst="rect">
            <a:avLst/>
          </a:prstGeom>
          <a:noFill/>
          <a:ln>
            <a:noFill/>
          </a:ln>
        </p:spPr>
      </p:pic>
      <p:pic>
        <p:nvPicPr>
          <p:cNvPr id="159" name="Google Shape;159;g32a4f561077_0_8"/>
          <p:cNvPicPr preferRelativeResize="0"/>
          <p:nvPr/>
        </p:nvPicPr>
        <p:blipFill rotWithShape="1">
          <a:blip r:embed="rId11">
            <a:alphaModFix/>
          </a:blip>
          <a:srcRect/>
          <a:stretch/>
        </p:blipFill>
        <p:spPr>
          <a:xfrm>
            <a:off x="8354301" y="4651652"/>
            <a:ext cx="572700" cy="363823"/>
          </a:xfrm>
          <a:prstGeom prst="rect">
            <a:avLst/>
          </a:prstGeom>
          <a:noFill/>
          <a:ln>
            <a:noFill/>
          </a:ln>
        </p:spPr>
      </p:pic>
      <p:pic>
        <p:nvPicPr>
          <p:cNvPr id="160" name="Google Shape;160;g32a4f561077_0_8" descr="A black background with a black square&#10;&#10;Description automatically generated with medium confidence"/>
          <p:cNvPicPr preferRelativeResize="0"/>
          <p:nvPr/>
        </p:nvPicPr>
        <p:blipFill rotWithShape="1">
          <a:blip r:embed="rId12">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2E125940-2BE2-F245-DEFB-175AAF15EF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2d86f73e997_3_36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Housekeeping</a:t>
            </a:r>
            <a:endParaRPr/>
          </a:p>
        </p:txBody>
      </p:sp>
      <p:sp>
        <p:nvSpPr>
          <p:cNvPr id="166" name="Google Shape;166;g2d86f73e997_3_366"/>
          <p:cNvSpPr txBox="1"/>
          <p:nvPr/>
        </p:nvSpPr>
        <p:spPr>
          <a:xfrm>
            <a:off x="1620604" y="1437990"/>
            <a:ext cx="73539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This course is being recorded for </a:t>
            </a:r>
            <a:r>
              <a:rPr lang="en-US" sz="1800" b="1"/>
              <a:t>sharing freely with the world through</a:t>
            </a:r>
            <a:r>
              <a:rPr lang="en-US" sz="1800" b="1" i="0" u="none" strike="noStrike" cap="none">
                <a:solidFill>
                  <a:srgbClr val="000000"/>
                </a:solidFill>
                <a:latin typeface="Arial"/>
                <a:ea typeface="Arial"/>
                <a:cs typeface="Arial"/>
                <a:sym typeface="Arial"/>
              </a:rPr>
              <a:t> MIT Open</a:t>
            </a:r>
            <a:r>
              <a:rPr lang="en-US" sz="1800" b="1"/>
              <a:t>C</a:t>
            </a:r>
            <a:r>
              <a:rPr lang="en-US" sz="1800" b="1" i="0" u="none" strike="noStrike" cap="none">
                <a:solidFill>
                  <a:srgbClr val="000000"/>
                </a:solidFill>
                <a:latin typeface="Arial"/>
                <a:ea typeface="Arial"/>
                <a:cs typeface="Arial"/>
                <a:sym typeface="Arial"/>
              </a:rPr>
              <a:t>ourse</a:t>
            </a:r>
            <a:r>
              <a:rPr lang="en-US" sz="1800" b="1"/>
              <a:t>W</a:t>
            </a:r>
            <a:r>
              <a:rPr lang="en-US" sz="1800" b="1" i="0" u="none" strike="noStrike" cap="none">
                <a:solidFill>
                  <a:srgbClr val="000000"/>
                </a:solidFill>
                <a:latin typeface="Arial"/>
                <a:ea typeface="Arial"/>
                <a:cs typeface="Arial"/>
                <a:sym typeface="Arial"/>
              </a:rPr>
              <a:t>are</a:t>
            </a:r>
            <a:endParaRPr sz="1800" b="1" i="0" u="none" strike="noStrike" cap="none">
              <a:solidFill>
                <a:srgbClr val="000000"/>
              </a:solidFill>
              <a:latin typeface="Arial"/>
              <a:ea typeface="Arial"/>
              <a:cs typeface="Arial"/>
              <a:sym typeface="Arial"/>
            </a:endParaRPr>
          </a:p>
        </p:txBody>
      </p:sp>
      <p:pic>
        <p:nvPicPr>
          <p:cNvPr id="167" name="Google Shape;167;g2d86f73e997_3_366" descr="Video camera outline"/>
          <p:cNvPicPr preferRelativeResize="0"/>
          <p:nvPr/>
        </p:nvPicPr>
        <p:blipFill rotWithShape="1">
          <a:blip r:embed="rId3">
            <a:alphaModFix/>
          </a:blip>
          <a:srcRect/>
          <a:stretch/>
        </p:blipFill>
        <p:spPr>
          <a:xfrm>
            <a:off x="623552" y="1170100"/>
            <a:ext cx="914400" cy="914400"/>
          </a:xfrm>
          <a:prstGeom prst="rect">
            <a:avLst/>
          </a:prstGeom>
          <a:noFill/>
          <a:ln>
            <a:noFill/>
          </a:ln>
        </p:spPr>
      </p:pic>
      <p:pic>
        <p:nvPicPr>
          <p:cNvPr id="168" name="Google Shape;168;g2d86f73e997_3_366" descr="Customer review outline"/>
          <p:cNvPicPr preferRelativeResize="0"/>
          <p:nvPr/>
        </p:nvPicPr>
        <p:blipFill rotWithShape="1">
          <a:blip r:embed="rId4">
            <a:alphaModFix/>
          </a:blip>
          <a:srcRect/>
          <a:stretch/>
        </p:blipFill>
        <p:spPr>
          <a:xfrm>
            <a:off x="623552" y="2380714"/>
            <a:ext cx="914400" cy="914400"/>
          </a:xfrm>
          <a:prstGeom prst="rect">
            <a:avLst/>
          </a:prstGeom>
          <a:noFill/>
          <a:ln>
            <a:noFill/>
          </a:ln>
        </p:spPr>
      </p:pic>
      <p:sp>
        <p:nvSpPr>
          <p:cNvPr id="169" name="Google Shape;169;g2d86f73e997_3_366"/>
          <p:cNvSpPr txBox="1"/>
          <p:nvPr/>
        </p:nvSpPr>
        <p:spPr>
          <a:xfrm>
            <a:off x="1652791" y="2514760"/>
            <a:ext cx="65211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Each session has brief presentations </a:t>
            </a:r>
            <a:endParaRPr/>
          </a:p>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Q&amp;A at the end of each session - please participate !</a:t>
            </a:r>
            <a:endParaRPr sz="1800" b="1" i="0" u="none" strike="noStrike" cap="none">
              <a:solidFill>
                <a:srgbClr val="000000"/>
              </a:solidFill>
              <a:latin typeface="Arial"/>
              <a:ea typeface="Arial"/>
              <a:cs typeface="Arial"/>
              <a:sym typeface="Arial"/>
            </a:endParaRPr>
          </a:p>
        </p:txBody>
      </p:sp>
      <p:pic>
        <p:nvPicPr>
          <p:cNvPr id="170" name="Google Shape;170;g2d86f73e997_3_366" descr="Scribble outline"/>
          <p:cNvPicPr preferRelativeResize="0"/>
          <p:nvPr/>
        </p:nvPicPr>
        <p:blipFill rotWithShape="1">
          <a:blip r:embed="rId5">
            <a:alphaModFix/>
          </a:blip>
          <a:srcRect/>
          <a:stretch/>
        </p:blipFill>
        <p:spPr>
          <a:xfrm>
            <a:off x="623552" y="3591328"/>
            <a:ext cx="914400" cy="914400"/>
          </a:xfrm>
          <a:prstGeom prst="rect">
            <a:avLst/>
          </a:prstGeom>
          <a:noFill/>
          <a:ln>
            <a:noFill/>
          </a:ln>
        </p:spPr>
      </p:pic>
      <p:sp>
        <p:nvSpPr>
          <p:cNvPr id="171" name="Google Shape;171;g2d86f73e997_3_366"/>
          <p:cNvSpPr txBox="1"/>
          <p:nvPr/>
        </p:nvSpPr>
        <p:spPr>
          <a:xfrm>
            <a:off x="1652838" y="3725357"/>
            <a:ext cx="65211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First time offering this course</a:t>
            </a:r>
            <a:endParaRPr/>
          </a:p>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Evolving content - please provide ideas and feedback !</a:t>
            </a:r>
            <a:endParaRPr sz="1800" b="1" i="0" u="none" strike="noStrike" cap="none">
              <a:solidFill>
                <a:srgbClr val="000000"/>
              </a:solidFill>
              <a:latin typeface="Arial"/>
              <a:ea typeface="Arial"/>
              <a:cs typeface="Arial"/>
              <a:sym typeface="Arial"/>
            </a:endParaRPr>
          </a:p>
        </p:txBody>
      </p:sp>
      <p:pic>
        <p:nvPicPr>
          <p:cNvPr id="172" name="Google Shape;172;g2d86f73e997_3_366"/>
          <p:cNvPicPr preferRelativeResize="0"/>
          <p:nvPr/>
        </p:nvPicPr>
        <p:blipFill rotWithShape="1">
          <a:blip r:embed="rId6">
            <a:alphaModFix/>
          </a:blip>
          <a:srcRect/>
          <a:stretch/>
        </p:blipFill>
        <p:spPr>
          <a:xfrm>
            <a:off x="8354301" y="4651652"/>
            <a:ext cx="572700" cy="363823"/>
          </a:xfrm>
          <a:prstGeom prst="rect">
            <a:avLst/>
          </a:prstGeom>
          <a:noFill/>
          <a:ln>
            <a:noFill/>
          </a:ln>
        </p:spPr>
      </p:pic>
      <p:pic>
        <p:nvPicPr>
          <p:cNvPr id="173" name="Google Shape;173;g2d86f73e997_3_366" descr="A black background with a black square&#10;&#10;Description automatically generated with medium confidence"/>
          <p:cNvPicPr preferRelativeResize="0"/>
          <p:nvPr/>
        </p:nvPicPr>
        <p:blipFill rotWithShape="1">
          <a:blip r:embed="rId7">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DE4079FA-556B-1C54-F573-B8B525A4118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g2d86f73e997_3_559"/>
          <p:cNvPicPr preferRelativeResize="0"/>
          <p:nvPr/>
        </p:nvPicPr>
        <p:blipFill>
          <a:blip r:embed="rId3">
            <a:alphaModFix/>
          </a:blip>
          <a:stretch>
            <a:fillRect/>
          </a:stretch>
        </p:blipFill>
        <p:spPr>
          <a:xfrm>
            <a:off x="789450" y="664826"/>
            <a:ext cx="7565101" cy="3508301"/>
          </a:xfrm>
          <a:prstGeom prst="rect">
            <a:avLst/>
          </a:prstGeom>
          <a:noFill/>
          <a:ln>
            <a:noFill/>
          </a:ln>
        </p:spPr>
      </p:pic>
      <p:pic>
        <p:nvPicPr>
          <p:cNvPr id="179" name="Google Shape;179;g2d86f73e997_3_559" descr="A black background with a black square&#10;&#10;Description automatically generated with medium confidence"/>
          <p:cNvPicPr preferRelativeResize="0"/>
          <p:nvPr/>
        </p:nvPicPr>
        <p:blipFill rotWithShape="1">
          <a:blip r:embed="rId4">
            <a:alphaModFix/>
          </a:blip>
          <a:srcRect/>
          <a:stretch/>
        </p:blipFill>
        <p:spPr>
          <a:xfrm>
            <a:off x="4122231" y="1056872"/>
            <a:ext cx="899532" cy="449750"/>
          </a:xfrm>
          <a:prstGeom prst="rect">
            <a:avLst/>
          </a:prstGeom>
          <a:noFill/>
          <a:ln>
            <a:noFill/>
          </a:ln>
        </p:spPr>
      </p:pic>
      <p:sp>
        <p:nvSpPr>
          <p:cNvPr id="180" name="Google Shape;180;g2d86f73e997_3_559"/>
          <p:cNvSpPr txBox="1">
            <a:spLocks noGrp="1"/>
          </p:cNvSpPr>
          <p:nvPr>
            <p:ph type="ctrTitle" idx="4294967295"/>
          </p:nvPr>
        </p:nvSpPr>
        <p:spPr>
          <a:xfrm>
            <a:off x="311700" y="3602190"/>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latin typeface="Roboto Condensed"/>
                <a:ea typeface="Roboto Condensed"/>
                <a:cs typeface="Roboto Condensed"/>
                <a:sym typeface="Roboto Condensed"/>
              </a:rPr>
              <a:t>#ThinkThermalTogether</a:t>
            </a:r>
            <a:endParaRPr sz="3900" b="1">
              <a:latin typeface="Roboto Condensed"/>
              <a:ea typeface="Roboto Condensed"/>
              <a:cs typeface="Roboto Condensed"/>
              <a:sym typeface="Roboto Condensed"/>
            </a:endParaRPr>
          </a:p>
        </p:txBody>
      </p:sp>
      <p:sp>
        <p:nvSpPr>
          <p:cNvPr id="2" name="Slide Number Placeholder 1">
            <a:extLst>
              <a:ext uri="{FF2B5EF4-FFF2-40B4-BE49-F238E27FC236}">
                <a16:creationId xmlns:a16="http://schemas.microsoft.com/office/drawing/2014/main" id="{D2563369-885D-9FFD-D8B9-E50883FD5E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32a4f561077_0_39"/>
          <p:cNvSpPr/>
          <p:nvPr/>
        </p:nvSpPr>
        <p:spPr>
          <a:xfrm>
            <a:off x="4865159" y="2208402"/>
            <a:ext cx="1686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grpSp>
        <p:nvGrpSpPr>
          <p:cNvPr id="186" name="Google Shape;186;g32a4f561077_0_39"/>
          <p:cNvGrpSpPr/>
          <p:nvPr/>
        </p:nvGrpSpPr>
        <p:grpSpPr>
          <a:xfrm>
            <a:off x="-492618" y="-374293"/>
            <a:ext cx="6035400" cy="5892075"/>
            <a:chOff x="2112134" y="-309093"/>
            <a:chExt cx="8047200" cy="7856100"/>
          </a:xfrm>
        </p:grpSpPr>
        <p:pic>
          <p:nvPicPr>
            <p:cNvPr id="187" name="Google Shape;187;g32a4f561077_0_39" descr="A colorful planet with continents&#10;&#10;Description automatically generated with medium confidence"/>
            <p:cNvPicPr preferRelativeResize="0"/>
            <p:nvPr/>
          </p:nvPicPr>
          <p:blipFill rotWithShape="1">
            <a:blip r:embed="rId3">
              <a:alphaModFix/>
            </a:blip>
            <a:srcRect/>
            <a:stretch/>
          </p:blipFill>
          <p:spPr>
            <a:xfrm>
              <a:off x="3304664" y="856444"/>
              <a:ext cx="5582671" cy="5436991"/>
            </a:xfrm>
            <a:prstGeom prst="rect">
              <a:avLst/>
            </a:prstGeom>
            <a:noFill/>
            <a:ln>
              <a:noFill/>
            </a:ln>
          </p:spPr>
        </p:pic>
        <p:sp>
          <p:nvSpPr>
            <p:cNvPr id="188" name="Google Shape;188;g32a4f561077_0_39"/>
            <p:cNvSpPr/>
            <p:nvPr/>
          </p:nvSpPr>
          <p:spPr>
            <a:xfrm>
              <a:off x="2112134" y="-309093"/>
              <a:ext cx="8047200" cy="7856100"/>
            </a:xfrm>
            <a:prstGeom prst="donut">
              <a:avLst>
                <a:gd name="adj" fmla="val 17906"/>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dk1"/>
                </a:solidFill>
                <a:latin typeface="Arial"/>
                <a:ea typeface="Arial"/>
                <a:cs typeface="Arial"/>
                <a:sym typeface="Arial"/>
              </a:endParaRPr>
            </a:p>
          </p:txBody>
        </p:sp>
      </p:grpSp>
      <p:sp>
        <p:nvSpPr>
          <p:cNvPr id="189" name="Google Shape;189;g32a4f561077_0_39"/>
          <p:cNvSpPr/>
          <p:nvPr/>
        </p:nvSpPr>
        <p:spPr>
          <a:xfrm>
            <a:off x="2226772" y="565898"/>
            <a:ext cx="8979000" cy="857100"/>
          </a:xfrm>
          <a:prstGeom prst="rect">
            <a:avLst/>
          </a:prstGeom>
          <a:noFill/>
          <a:ln>
            <a:noFill/>
          </a:ln>
        </p:spPr>
        <p:txBody>
          <a:bodyPr spcFirstLastPara="1" wrap="square" lIns="0" tIns="0" rIns="0" bIns="0" anchor="t" anchorCtr="0">
            <a:noAutofit/>
          </a:bodyPr>
          <a:lstStyle/>
          <a:p>
            <a:pPr marL="0" marR="0" lvl="0" indent="0" algn="ctr" rtl="0">
              <a:lnSpc>
                <a:spcPct val="141750"/>
              </a:lnSpc>
              <a:spcBef>
                <a:spcPts val="0"/>
              </a:spcBef>
              <a:spcAft>
                <a:spcPts val="0"/>
              </a:spcAft>
              <a:buClr>
                <a:srgbClr val="2A2921"/>
              </a:buClr>
              <a:buSzPts val="2400"/>
              <a:buFont typeface="Montserrat SemiBold"/>
              <a:buNone/>
            </a:pPr>
            <a:r>
              <a:rPr lang="en-US" sz="3600" b="1" i="0" u="none" strike="noStrike" cap="none">
                <a:solidFill>
                  <a:srgbClr val="2A2921"/>
                </a:solidFill>
                <a:latin typeface="Montserrat SemiBold"/>
                <a:ea typeface="Montserrat SemiBold"/>
                <a:cs typeface="Montserrat SemiBold"/>
                <a:sym typeface="Montserrat SemiBold"/>
              </a:rPr>
              <a:t>THINK THERMAL ?</a:t>
            </a:r>
            <a:endParaRPr sz="3600" b="1" i="0" u="none" strike="noStrike" cap="none">
              <a:solidFill>
                <a:schemeClr val="dk1"/>
              </a:solidFill>
              <a:latin typeface="Montserrat SemiBold"/>
              <a:ea typeface="Montserrat SemiBold"/>
              <a:cs typeface="Montserrat SemiBold"/>
              <a:sym typeface="Montserrat SemiBold"/>
            </a:endParaRPr>
          </a:p>
        </p:txBody>
      </p:sp>
      <p:sp>
        <p:nvSpPr>
          <p:cNvPr id="190" name="Google Shape;190;g32a4f561077_0_39"/>
          <p:cNvSpPr txBox="1"/>
          <p:nvPr/>
        </p:nvSpPr>
        <p:spPr>
          <a:xfrm>
            <a:off x="5284309" y="1416983"/>
            <a:ext cx="3624600" cy="145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500" b="0" i="0" u="none" strike="noStrike" cap="none">
                <a:solidFill>
                  <a:srgbClr val="000000"/>
                </a:solidFill>
                <a:latin typeface="Arial"/>
                <a:ea typeface="Arial"/>
                <a:cs typeface="Arial"/>
                <a:sym typeface="Arial"/>
              </a:rPr>
              <a:t>“The technical potential of geothermal would be more than enough to meet all heat demand in Africa, China, Europe, Southeast Asia, and the United States.”</a:t>
            </a:r>
            <a:endParaRPr sz="1100"/>
          </a:p>
          <a:p>
            <a:pPr marL="0" marR="0" lvl="0" indent="0" algn="l" rtl="0">
              <a:lnSpc>
                <a:spcPct val="100000"/>
              </a:lnSpc>
              <a:spcBef>
                <a:spcPts val="0"/>
              </a:spcBef>
              <a:spcAft>
                <a:spcPts val="0"/>
              </a:spcAft>
              <a:buNone/>
            </a:pPr>
            <a:endParaRPr sz="1500" b="0" i="0" u="none" strike="noStrike" cap="none">
              <a:solidFill>
                <a:srgbClr val="000000"/>
              </a:solidFill>
              <a:latin typeface="Arial"/>
              <a:ea typeface="Arial"/>
              <a:cs typeface="Arial"/>
              <a:sym typeface="Arial"/>
            </a:endParaRPr>
          </a:p>
          <a:p>
            <a:pPr marL="457200" marR="0" lvl="0" indent="0" algn="ctr" rtl="0">
              <a:lnSpc>
                <a:spcPct val="100000"/>
              </a:lnSpc>
              <a:spcBef>
                <a:spcPts val="0"/>
              </a:spcBef>
              <a:spcAft>
                <a:spcPts val="0"/>
              </a:spcAft>
              <a:buNone/>
            </a:pPr>
            <a:r>
              <a:rPr lang="en-US" sz="1500"/>
              <a:t>              - </a:t>
            </a:r>
            <a:r>
              <a:rPr lang="en-US" sz="1500" b="0" i="0" u="none" strike="noStrike" cap="none">
                <a:solidFill>
                  <a:srgbClr val="000000"/>
                </a:solidFill>
                <a:latin typeface="Arial"/>
                <a:ea typeface="Arial"/>
                <a:cs typeface="Arial"/>
                <a:sym typeface="Arial"/>
              </a:rPr>
              <a:t>IEA December 2024 </a:t>
            </a:r>
            <a:endParaRPr sz="1100"/>
          </a:p>
        </p:txBody>
      </p:sp>
      <p:pic>
        <p:nvPicPr>
          <p:cNvPr id="191" name="Google Shape;191;g32a4f561077_0_39" descr="A black background with a black square&#10;&#10;Description automatically generated with medium confidence"/>
          <p:cNvPicPr preferRelativeResize="0"/>
          <p:nvPr/>
        </p:nvPicPr>
        <p:blipFill rotWithShape="1">
          <a:blip r:embed="rId4">
            <a:alphaModFix/>
          </a:blip>
          <a:srcRect/>
          <a:stretch/>
        </p:blipFill>
        <p:spPr>
          <a:xfrm>
            <a:off x="8308639" y="4673882"/>
            <a:ext cx="707984" cy="353992"/>
          </a:xfrm>
          <a:prstGeom prst="rect">
            <a:avLst/>
          </a:prstGeom>
          <a:noFill/>
          <a:ln>
            <a:noFill/>
          </a:ln>
        </p:spPr>
      </p:pic>
      <p:sp>
        <p:nvSpPr>
          <p:cNvPr id="2" name="Slide Number Placeholder 1">
            <a:extLst>
              <a:ext uri="{FF2B5EF4-FFF2-40B4-BE49-F238E27FC236}">
                <a16:creationId xmlns:a16="http://schemas.microsoft.com/office/drawing/2014/main" id="{FA4E6FE6-3521-6821-8CF0-0535177270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cxnSp>
        <p:nvCxnSpPr>
          <p:cNvPr id="196" name="Google Shape;196;g2d86cd16bca_0_50"/>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sp>
        <p:nvSpPr>
          <p:cNvPr id="197" name="Google Shape;197;g2d86cd16bca_0_50"/>
          <p:cNvSpPr txBox="1"/>
          <p:nvPr/>
        </p:nvSpPr>
        <p:spPr>
          <a:xfrm>
            <a:off x="7236780" y="289212"/>
            <a:ext cx="17931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The majority of the energy we use is wasted, much of it 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Thermal energy.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p:txBody>
      </p:sp>
      <p:sp>
        <p:nvSpPr>
          <p:cNvPr id="198" name="Google Shape;198;g2d86cd16bca_0_50"/>
          <p:cNvSpPr/>
          <p:nvPr/>
        </p:nvSpPr>
        <p:spPr>
          <a:xfrm>
            <a:off x="4865159" y="2208402"/>
            <a:ext cx="1686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pic>
        <p:nvPicPr>
          <p:cNvPr id="199" name="Google Shape;199;g2d86cd16bca_0_50" descr="Arrow Slight curve"/>
          <p:cNvPicPr preferRelativeResize="0"/>
          <p:nvPr/>
        </p:nvPicPr>
        <p:blipFill rotWithShape="1">
          <a:blip r:embed="rId3">
            <a:alphaModFix/>
          </a:blip>
          <a:srcRect/>
          <a:stretch/>
        </p:blipFill>
        <p:spPr>
          <a:xfrm>
            <a:off x="3677751" y="1654361"/>
            <a:ext cx="641462" cy="267747"/>
          </a:xfrm>
          <a:prstGeom prst="rect">
            <a:avLst/>
          </a:prstGeom>
          <a:noFill/>
          <a:ln>
            <a:noFill/>
          </a:ln>
        </p:spPr>
      </p:pic>
      <p:pic>
        <p:nvPicPr>
          <p:cNvPr id="200" name="Google Shape;200;g2d86cd16bca_0_50" descr="Arrow Slight curve"/>
          <p:cNvPicPr preferRelativeResize="0"/>
          <p:nvPr/>
        </p:nvPicPr>
        <p:blipFill rotWithShape="1">
          <a:blip r:embed="rId3">
            <a:alphaModFix/>
          </a:blip>
          <a:srcRect/>
          <a:stretch/>
        </p:blipFill>
        <p:spPr>
          <a:xfrm>
            <a:off x="3677750" y="2154825"/>
            <a:ext cx="641462" cy="267747"/>
          </a:xfrm>
          <a:prstGeom prst="rect">
            <a:avLst/>
          </a:prstGeom>
          <a:noFill/>
          <a:ln>
            <a:noFill/>
          </a:ln>
        </p:spPr>
      </p:pic>
      <p:pic>
        <p:nvPicPr>
          <p:cNvPr id="201" name="Google Shape;201;g2d86cd16bca_0_50" descr="Arrow Slight curve"/>
          <p:cNvPicPr preferRelativeResize="0"/>
          <p:nvPr/>
        </p:nvPicPr>
        <p:blipFill rotWithShape="1">
          <a:blip r:embed="rId3">
            <a:alphaModFix/>
          </a:blip>
          <a:srcRect/>
          <a:stretch/>
        </p:blipFill>
        <p:spPr>
          <a:xfrm>
            <a:off x="3677750" y="2695637"/>
            <a:ext cx="641462" cy="267747"/>
          </a:xfrm>
          <a:prstGeom prst="rect">
            <a:avLst/>
          </a:prstGeom>
          <a:noFill/>
          <a:ln>
            <a:noFill/>
          </a:ln>
        </p:spPr>
      </p:pic>
      <p:pic>
        <p:nvPicPr>
          <p:cNvPr id="202" name="Google Shape;202;g2d86cd16bca_0_50" descr="Arrow Slight curve"/>
          <p:cNvPicPr preferRelativeResize="0"/>
          <p:nvPr/>
        </p:nvPicPr>
        <p:blipFill rotWithShape="1">
          <a:blip r:embed="rId3">
            <a:alphaModFix/>
          </a:blip>
          <a:srcRect/>
          <a:stretch/>
        </p:blipFill>
        <p:spPr>
          <a:xfrm>
            <a:off x="3695540" y="3205090"/>
            <a:ext cx="641462" cy="267747"/>
          </a:xfrm>
          <a:prstGeom prst="rect">
            <a:avLst/>
          </a:prstGeom>
          <a:noFill/>
          <a:ln>
            <a:noFill/>
          </a:ln>
        </p:spPr>
      </p:pic>
      <p:pic>
        <p:nvPicPr>
          <p:cNvPr id="203" name="Google Shape;203;g2d86cd16bca_0_50"/>
          <p:cNvPicPr preferRelativeResize="0"/>
          <p:nvPr/>
        </p:nvPicPr>
        <p:blipFill rotWithShape="1">
          <a:blip r:embed="rId4">
            <a:alphaModFix/>
          </a:blip>
          <a:srcRect/>
          <a:stretch/>
        </p:blipFill>
        <p:spPr>
          <a:xfrm>
            <a:off x="702758" y="729794"/>
            <a:ext cx="5724064" cy="3683911"/>
          </a:xfrm>
          <a:prstGeom prst="rect">
            <a:avLst/>
          </a:prstGeom>
          <a:noFill/>
          <a:ln w="9525" cap="flat" cmpd="sng">
            <a:solidFill>
              <a:srgbClr val="595959"/>
            </a:solidFill>
            <a:prstDash val="solid"/>
            <a:round/>
            <a:headEnd type="none" w="sm" len="sm"/>
            <a:tailEnd type="none" w="sm" len="sm"/>
          </a:ln>
        </p:spPr>
      </p:pic>
      <p:pic>
        <p:nvPicPr>
          <p:cNvPr id="204" name="Google Shape;204;g2d86cd16bca_0_50" descr="Arrow Slight curve"/>
          <p:cNvPicPr preferRelativeResize="0"/>
          <p:nvPr/>
        </p:nvPicPr>
        <p:blipFill rotWithShape="1">
          <a:blip r:embed="rId3">
            <a:alphaModFix/>
          </a:blip>
          <a:srcRect/>
          <a:stretch/>
        </p:blipFill>
        <p:spPr>
          <a:xfrm rot="7987898">
            <a:off x="6065875" y="770840"/>
            <a:ext cx="1278489" cy="547148"/>
          </a:xfrm>
          <a:prstGeom prst="rect">
            <a:avLst/>
          </a:prstGeom>
          <a:noFill/>
          <a:ln>
            <a:noFill/>
          </a:ln>
        </p:spPr>
      </p:pic>
      <p:pic>
        <p:nvPicPr>
          <p:cNvPr id="205" name="Google Shape;205;g2d86cd16bca_0_50" descr="A black background with a black square&#10;&#10;Description automatically generated with medium confidence"/>
          <p:cNvPicPr preferRelativeResize="0"/>
          <p:nvPr/>
        </p:nvPicPr>
        <p:blipFill rotWithShape="1">
          <a:blip r:embed="rId5">
            <a:alphaModFix/>
          </a:blip>
          <a:srcRect/>
          <a:stretch/>
        </p:blipFill>
        <p:spPr>
          <a:xfrm>
            <a:off x="8308639" y="4673882"/>
            <a:ext cx="707984" cy="353992"/>
          </a:xfrm>
          <a:prstGeom prst="rect">
            <a:avLst/>
          </a:prstGeom>
          <a:noFill/>
          <a:ln>
            <a:noFill/>
          </a:ln>
        </p:spPr>
      </p:pic>
      <p:sp>
        <p:nvSpPr>
          <p:cNvPr id="2" name="TextBox 1">
            <a:extLst>
              <a:ext uri="{FF2B5EF4-FFF2-40B4-BE49-F238E27FC236}">
                <a16:creationId xmlns:a16="http://schemas.microsoft.com/office/drawing/2014/main" id="{548FF60F-B34A-A845-E344-B9B3920BC2DE}"/>
              </a:ext>
            </a:extLst>
          </p:cNvPr>
          <p:cNvSpPr txBox="1"/>
          <p:nvPr/>
        </p:nvSpPr>
        <p:spPr>
          <a:xfrm>
            <a:off x="5221043" y="4458438"/>
            <a:ext cx="1205779" cy="215444"/>
          </a:xfrm>
          <a:prstGeom prst="rect">
            <a:avLst/>
          </a:prstGeom>
          <a:noFill/>
        </p:spPr>
        <p:txBody>
          <a:bodyPr wrap="none" rtlCol="0">
            <a:spAutoFit/>
          </a:bodyPr>
          <a:lstStyle/>
          <a:p>
            <a:r>
              <a:rPr lang="en-US" sz="800" dirty="0"/>
              <a:t>Source: public domain</a:t>
            </a:r>
          </a:p>
        </p:txBody>
      </p:sp>
      <p:sp>
        <p:nvSpPr>
          <p:cNvPr id="3" name="Slide Number Placeholder 2">
            <a:extLst>
              <a:ext uri="{FF2B5EF4-FFF2-40B4-BE49-F238E27FC236}">
                <a16:creationId xmlns:a16="http://schemas.microsoft.com/office/drawing/2014/main" id="{AC626DF6-37A1-42C7-113A-634AC361AAA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32d9524474b_0_0"/>
          <p:cNvSpPr txBox="1"/>
          <p:nvPr/>
        </p:nvSpPr>
        <p:spPr>
          <a:xfrm>
            <a:off x="7236774" y="212994"/>
            <a:ext cx="1907400" cy="13539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500" b="1" i="0" u="none" strike="noStrike" cap="none">
                <a:solidFill>
                  <a:schemeClr val="dk1"/>
                </a:solidFill>
                <a:latin typeface="Montserrat"/>
                <a:ea typeface="Montserrat"/>
                <a:cs typeface="Montserrat"/>
                <a:sym typeface="Montserrat"/>
              </a:rPr>
              <a:t>GEOTHERMAL</a:t>
            </a:r>
            <a:r>
              <a:rPr lang="en-US" sz="1400" b="1" i="0" u="none" strike="noStrike" cap="none">
                <a:solidFill>
                  <a:schemeClr val="dk1"/>
                </a:solidFill>
                <a:latin typeface="Montserrat"/>
                <a:ea typeface="Montserrat"/>
                <a:cs typeface="Montserrat"/>
                <a:sym typeface="Montserrat"/>
              </a:rPr>
              <a:t> ?</a:t>
            </a:r>
            <a:endParaRPr sz="1100" b="1"/>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a:solidFill>
                  <a:schemeClr val="dk1"/>
                </a:solidFill>
                <a:latin typeface="Montserrat Light"/>
                <a:ea typeface="Montserrat Light"/>
                <a:cs typeface="Montserrat Light"/>
                <a:sym typeface="Montserrat Light"/>
              </a:rPr>
              <a:t>All Geothermal Technologies</a:t>
            </a:r>
            <a:endParaRPr sz="11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a:solidFill>
                  <a:schemeClr val="dk1"/>
                </a:solidFill>
                <a:latin typeface="Montserrat Light"/>
                <a:ea typeface="Montserrat Light"/>
                <a:cs typeface="Montserrat Light"/>
                <a:sym typeface="Montserrat Light"/>
              </a:rPr>
              <a:t>provide STABLE non-intermittent energy</a:t>
            </a:r>
            <a:endParaRPr sz="1100"/>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Shallow or Deep</a:t>
            </a:r>
            <a:endParaRPr sz="1100"/>
          </a:p>
          <a:p>
            <a:pPr marL="254000" marR="0" lvl="0" indent="-190500" algn="l" rtl="0">
              <a:lnSpc>
                <a:spcPct val="100000"/>
              </a:lnSpc>
              <a:spcBef>
                <a:spcPts val="0"/>
              </a:spcBef>
              <a:spcAft>
                <a:spcPts val="0"/>
              </a:spcAft>
              <a:buClr>
                <a:srgbClr val="000000"/>
              </a:buClr>
              <a:buSzPts val="1100"/>
              <a:buFont typeface="Arial"/>
              <a:buNone/>
            </a:pPr>
            <a:endParaRPr sz="12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Ambient or Hot</a:t>
            </a:r>
            <a:endParaRPr sz="1100"/>
          </a:p>
          <a:p>
            <a:pPr marL="254000" marR="0" lvl="0" indent="-190500" algn="l" rtl="0">
              <a:lnSpc>
                <a:spcPct val="100000"/>
              </a:lnSpc>
              <a:spcBef>
                <a:spcPts val="0"/>
              </a:spcBef>
              <a:spcAft>
                <a:spcPts val="0"/>
              </a:spcAft>
              <a:buClr>
                <a:srgbClr val="000000"/>
              </a:buClr>
              <a:buSzPts val="1100"/>
              <a:buFont typeface="Arial"/>
              <a:buNone/>
            </a:pPr>
            <a:endParaRPr sz="12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Everywhere or Not</a:t>
            </a:r>
            <a:endParaRPr sz="1100"/>
          </a:p>
          <a:p>
            <a:pPr marL="0" marR="0" lvl="0" indent="0" algn="l" rtl="0">
              <a:lnSpc>
                <a:spcPct val="100000"/>
              </a:lnSpc>
              <a:spcBef>
                <a:spcPts val="0"/>
              </a:spcBef>
              <a:spcAft>
                <a:spcPts val="0"/>
              </a:spcAft>
              <a:buNone/>
            </a:pPr>
            <a:endParaRPr sz="14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500" b="0" i="0" u="none" strike="noStrike" cap="none">
              <a:solidFill>
                <a:schemeClr val="dk1"/>
              </a:solidFill>
              <a:latin typeface="Montserrat Light"/>
              <a:ea typeface="Montserrat Light"/>
              <a:cs typeface="Montserrat Light"/>
              <a:sym typeface="Montserrat Light"/>
            </a:endParaRPr>
          </a:p>
        </p:txBody>
      </p:sp>
      <p:cxnSp>
        <p:nvCxnSpPr>
          <p:cNvPr id="211" name="Google Shape;211;g32d9524474b_0_0"/>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pic>
        <p:nvPicPr>
          <p:cNvPr id="212" name="Google Shape;212;g32d9524474b_0_0"/>
          <p:cNvPicPr preferRelativeResize="0"/>
          <p:nvPr/>
        </p:nvPicPr>
        <p:blipFill rotWithShape="1">
          <a:blip r:embed="rId3">
            <a:alphaModFix/>
          </a:blip>
          <a:srcRect/>
          <a:stretch/>
        </p:blipFill>
        <p:spPr>
          <a:xfrm>
            <a:off x="0" y="0"/>
            <a:ext cx="7211284" cy="5143496"/>
          </a:xfrm>
          <a:prstGeom prst="rect">
            <a:avLst/>
          </a:prstGeom>
          <a:noFill/>
          <a:ln>
            <a:noFill/>
          </a:ln>
        </p:spPr>
      </p:pic>
      <p:sp>
        <p:nvSpPr>
          <p:cNvPr id="213" name="Google Shape;213;g32d9524474b_0_0"/>
          <p:cNvSpPr txBox="1"/>
          <p:nvPr/>
        </p:nvSpPr>
        <p:spPr>
          <a:xfrm>
            <a:off x="4905385" y="341211"/>
            <a:ext cx="1991700" cy="7773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UTILITY-SCALE </a:t>
            </a:r>
            <a:endParaRPr sz="1100" b="0" i="0" u="none" strike="noStrike" cap="small">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HEAT &amp; COOLING</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Network)</a:t>
            </a:r>
            <a:endParaRPr sz="1100" b="0" i="0" u="none" strike="noStrike" cap="small">
              <a:solidFill>
                <a:srgbClr val="7F7F7F"/>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14" name="Google Shape;214;g32d9524474b_0_0"/>
          <p:cNvSpPr txBox="1"/>
          <p:nvPr/>
        </p:nvSpPr>
        <p:spPr>
          <a:xfrm>
            <a:off x="261052" y="638984"/>
            <a:ext cx="1110600" cy="284700"/>
          </a:xfrm>
          <a:prstGeom prst="rect">
            <a:avLst/>
          </a:prstGeom>
          <a:solidFill>
            <a:srgbClr val="D7D7D7"/>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400" b="0" i="0" u="none" strike="noStrike" cap="small">
                <a:solidFill>
                  <a:schemeClr val="dk1"/>
                </a:solidFill>
                <a:latin typeface="Montserrat Medium"/>
                <a:ea typeface="Montserrat Medium"/>
                <a:cs typeface="Montserrat Medium"/>
                <a:sym typeface="Montserrat Medium"/>
              </a:rPr>
              <a:t>Geo Power</a:t>
            </a:r>
            <a:endParaRPr sz="1100" b="0" i="0" u="none" strike="noStrike" cap="none">
              <a:solidFill>
                <a:srgbClr val="000000"/>
              </a:solidFill>
              <a:latin typeface="Arial"/>
              <a:ea typeface="Arial"/>
              <a:cs typeface="Arial"/>
              <a:sym typeface="Arial"/>
            </a:endParaRPr>
          </a:p>
        </p:txBody>
      </p:sp>
      <p:sp>
        <p:nvSpPr>
          <p:cNvPr id="215" name="Google Shape;215;g32d9524474b_0_0"/>
          <p:cNvSpPr txBox="1"/>
          <p:nvPr/>
        </p:nvSpPr>
        <p:spPr>
          <a:xfrm>
            <a:off x="3017520" y="506585"/>
            <a:ext cx="1573800" cy="4386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 HEAT &amp; COOLING</a:t>
            </a:r>
            <a:endParaRPr sz="1100" b="1" i="0" u="none" strike="noStrike" cap="small">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Heat Pump)</a:t>
            </a:r>
            <a:endParaRPr sz="2000" b="0" i="0" u="none" strike="noStrike" cap="small">
              <a:solidFill>
                <a:schemeClr val="dk1"/>
              </a:solidFill>
              <a:latin typeface="Montserrat Medium"/>
              <a:ea typeface="Montserrat Medium"/>
              <a:cs typeface="Montserrat Medium"/>
              <a:sym typeface="Montserrat Medium"/>
            </a:endParaRPr>
          </a:p>
        </p:txBody>
      </p:sp>
      <p:sp>
        <p:nvSpPr>
          <p:cNvPr id="216" name="Google Shape;216;g32d9524474b_0_0"/>
          <p:cNvSpPr txBox="1"/>
          <p:nvPr/>
        </p:nvSpPr>
        <p:spPr>
          <a:xfrm>
            <a:off x="1478315" y="345036"/>
            <a:ext cx="1614900" cy="7773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DISTRICT </a:t>
            </a:r>
            <a:endParaRPr sz="1100" b="0" i="0" u="none" strike="noStrike" cap="small">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HEAT</a:t>
            </a:r>
            <a:endParaRPr sz="11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Direct Use)</a:t>
            </a:r>
            <a:endParaRPr sz="13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17" name="Google Shape;217;g32d9524474b_0_0"/>
          <p:cNvSpPr txBox="1"/>
          <p:nvPr/>
        </p:nvSpPr>
        <p:spPr>
          <a:xfrm>
            <a:off x="154412" y="345037"/>
            <a:ext cx="1323900" cy="7773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UTILITY-SCALE </a:t>
            </a:r>
            <a:r>
              <a:rPr lang="en-US" sz="1100" b="1" i="0" u="none" strike="noStrike" cap="small">
                <a:solidFill>
                  <a:schemeClr val="dk1"/>
                </a:solidFill>
                <a:latin typeface="Montserrat"/>
                <a:ea typeface="Montserrat"/>
                <a:cs typeface="Montserrat"/>
                <a:sym typeface="Montserrat"/>
              </a:rPr>
              <a:t>ELECTRICITY</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Power)</a:t>
            </a:r>
            <a:endParaRPr sz="1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18" name="Google Shape;218;g32d9524474b_0_0"/>
          <p:cNvSpPr txBox="1"/>
          <p:nvPr/>
        </p:nvSpPr>
        <p:spPr>
          <a:xfrm>
            <a:off x="3991700" y="2865627"/>
            <a:ext cx="11106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45℉ to 65℉</a:t>
            </a:r>
            <a:endParaRPr sz="1100" b="0" i="0" u="none" strike="noStrike" cap="small">
              <a:solidFill>
                <a:schemeClr val="dk1"/>
              </a:solidFill>
              <a:latin typeface="Montserrat Medium"/>
              <a:ea typeface="Montserrat Medium"/>
              <a:cs typeface="Montserrat Medium"/>
              <a:sym typeface="Montserrat Medium"/>
            </a:endParaRPr>
          </a:p>
        </p:txBody>
      </p:sp>
      <p:sp>
        <p:nvSpPr>
          <p:cNvPr id="219" name="Google Shape;219;g32d9524474b_0_0"/>
          <p:cNvSpPr txBox="1"/>
          <p:nvPr/>
        </p:nvSpPr>
        <p:spPr>
          <a:xfrm>
            <a:off x="3961250" y="4094677"/>
            <a:ext cx="12099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80℉ to 200℉</a:t>
            </a:r>
            <a:endParaRPr sz="1100" b="0" i="0" u="none" strike="noStrike" cap="small">
              <a:solidFill>
                <a:srgbClr val="7F7F7F"/>
              </a:solidFill>
              <a:latin typeface="Montserrat Medium"/>
              <a:ea typeface="Montserrat Medium"/>
              <a:cs typeface="Montserrat Medium"/>
              <a:sym typeface="Montserrat Medium"/>
            </a:endParaRPr>
          </a:p>
        </p:txBody>
      </p:sp>
      <p:sp>
        <p:nvSpPr>
          <p:cNvPr id="220" name="Google Shape;220;g32d9524474b_0_0"/>
          <p:cNvSpPr txBox="1"/>
          <p:nvPr/>
        </p:nvSpPr>
        <p:spPr>
          <a:xfrm>
            <a:off x="3940500" y="4811002"/>
            <a:ext cx="13686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250℉ and up</a:t>
            </a:r>
            <a:endParaRPr sz="800" b="0" i="0" u="none" strike="noStrike" cap="small">
              <a:solidFill>
                <a:srgbClr val="7F7F7F"/>
              </a:solidFill>
              <a:latin typeface="Montserrat Medium"/>
              <a:ea typeface="Montserrat Medium"/>
              <a:cs typeface="Montserrat Medium"/>
              <a:sym typeface="Montserrat Medium"/>
            </a:endParaRPr>
          </a:p>
        </p:txBody>
      </p:sp>
      <p:pic>
        <p:nvPicPr>
          <p:cNvPr id="221" name="Google Shape;221;g32d9524474b_0_0" descr="A black background with a black square&#10;&#10;Description automatically generated with medium confidence"/>
          <p:cNvPicPr preferRelativeResize="0"/>
          <p:nvPr/>
        </p:nvPicPr>
        <p:blipFill rotWithShape="1">
          <a:blip r:embed="rId4">
            <a:alphaModFix/>
          </a:blip>
          <a:srcRect/>
          <a:stretch/>
        </p:blipFill>
        <p:spPr>
          <a:xfrm>
            <a:off x="8308639" y="4673882"/>
            <a:ext cx="707984" cy="353992"/>
          </a:xfrm>
          <a:prstGeom prst="rect">
            <a:avLst/>
          </a:prstGeom>
          <a:noFill/>
          <a:ln>
            <a:noFill/>
          </a:ln>
        </p:spPr>
      </p:pic>
      <p:sp>
        <p:nvSpPr>
          <p:cNvPr id="2" name="Slide Number Placeholder 1">
            <a:extLst>
              <a:ext uri="{FF2B5EF4-FFF2-40B4-BE49-F238E27FC236}">
                <a16:creationId xmlns:a16="http://schemas.microsoft.com/office/drawing/2014/main" id="{9D2AA55D-7115-90A6-F839-1BB5A1C0CC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cxnSp>
        <p:nvCxnSpPr>
          <p:cNvPr id="226" name="Google Shape;226;g32d9524474b_0_15"/>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sp>
        <p:nvSpPr>
          <p:cNvPr id="227" name="Google Shape;227;g32d9524474b_0_15"/>
          <p:cNvSpPr/>
          <p:nvPr/>
        </p:nvSpPr>
        <p:spPr>
          <a:xfrm>
            <a:off x="4865159" y="2208402"/>
            <a:ext cx="1686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pic>
        <p:nvPicPr>
          <p:cNvPr id="228" name="Google Shape;228;g32d9524474b_0_15" descr="A black background with a black square&#10;&#10;Description automatically generated with medium confidence"/>
          <p:cNvPicPr preferRelativeResize="0"/>
          <p:nvPr/>
        </p:nvPicPr>
        <p:blipFill rotWithShape="1">
          <a:blip r:embed="rId3">
            <a:alphaModFix/>
          </a:blip>
          <a:srcRect/>
          <a:stretch/>
        </p:blipFill>
        <p:spPr>
          <a:xfrm>
            <a:off x="8308639" y="4673882"/>
            <a:ext cx="707984" cy="353992"/>
          </a:xfrm>
          <a:prstGeom prst="rect">
            <a:avLst/>
          </a:prstGeom>
          <a:noFill/>
          <a:ln>
            <a:noFill/>
          </a:ln>
        </p:spPr>
      </p:pic>
      <p:sp>
        <p:nvSpPr>
          <p:cNvPr id="229" name="Google Shape;229;g32d9524474b_0_15"/>
          <p:cNvSpPr txBox="1"/>
          <p:nvPr/>
        </p:nvSpPr>
        <p:spPr>
          <a:xfrm>
            <a:off x="7211291" y="289212"/>
            <a:ext cx="20127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400" b="1" i="0" u="none" strike="noStrike" cap="none" dirty="0">
                <a:solidFill>
                  <a:schemeClr val="dk1"/>
                </a:solidFill>
                <a:latin typeface="Montserrat"/>
                <a:ea typeface="Montserrat"/>
                <a:cs typeface="Montserrat"/>
                <a:sym typeface="Montserrat"/>
              </a:rPr>
              <a:t>DISTRICT ?</a:t>
            </a:r>
            <a:endParaRPr sz="1400" b="0" i="0" u="none" strike="noStrike" cap="none" dirty="0">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dirty="0">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dirty="0">
                <a:solidFill>
                  <a:schemeClr val="dk1"/>
                </a:solidFill>
                <a:latin typeface="Montserrat Light"/>
                <a:ea typeface="Montserrat Light"/>
                <a:cs typeface="Montserrat Light"/>
                <a:sym typeface="Montserrat Light"/>
              </a:rPr>
              <a:t>A simplified diagram of district energy from NREL (U.S. National Renewable Energy Labs)</a:t>
            </a:r>
            <a:endParaRPr sz="1400" b="0" i="0" u="none" strike="noStrike" cap="none" dirty="0">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dirty="0">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100" b="0" i="0" u="none" strike="noStrike" cap="none" dirty="0">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dirty="0">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dirty="0">
              <a:solidFill>
                <a:schemeClr val="dk1"/>
              </a:solidFill>
              <a:latin typeface="Montserrat"/>
              <a:ea typeface="Montserrat"/>
              <a:cs typeface="Montserrat"/>
              <a:sym typeface="Montserrat"/>
            </a:endParaRPr>
          </a:p>
        </p:txBody>
      </p:sp>
      <p:pic>
        <p:nvPicPr>
          <p:cNvPr id="230" name="Google Shape;230;g32d9524474b_0_15"/>
          <p:cNvPicPr preferRelativeResize="0"/>
          <p:nvPr/>
        </p:nvPicPr>
        <p:blipFill rotWithShape="1">
          <a:blip r:embed="rId4">
            <a:alphaModFix/>
          </a:blip>
          <a:srcRect/>
          <a:stretch/>
        </p:blipFill>
        <p:spPr>
          <a:xfrm>
            <a:off x="272425" y="464775"/>
            <a:ext cx="6339376" cy="4406299"/>
          </a:xfrm>
          <a:prstGeom prst="rect">
            <a:avLst/>
          </a:prstGeom>
          <a:noFill/>
          <a:ln>
            <a:noFill/>
          </a:ln>
        </p:spPr>
      </p:pic>
      <p:sp>
        <p:nvSpPr>
          <p:cNvPr id="2" name="TextBox 1">
            <a:extLst>
              <a:ext uri="{FF2B5EF4-FFF2-40B4-BE49-F238E27FC236}">
                <a16:creationId xmlns:a16="http://schemas.microsoft.com/office/drawing/2014/main" id="{E8604ED9-563B-A657-E34B-B0A4A49E8F52}"/>
              </a:ext>
            </a:extLst>
          </p:cNvPr>
          <p:cNvSpPr txBox="1"/>
          <p:nvPr/>
        </p:nvSpPr>
        <p:spPr>
          <a:xfrm>
            <a:off x="5198592" y="4673882"/>
            <a:ext cx="1205779" cy="215444"/>
          </a:xfrm>
          <a:prstGeom prst="rect">
            <a:avLst/>
          </a:prstGeom>
          <a:noFill/>
        </p:spPr>
        <p:txBody>
          <a:bodyPr wrap="none" rtlCol="0">
            <a:spAutoFit/>
          </a:bodyPr>
          <a:lstStyle/>
          <a:p>
            <a:r>
              <a:rPr lang="en-US" sz="800" dirty="0"/>
              <a:t>Source: public domain</a:t>
            </a:r>
          </a:p>
        </p:txBody>
      </p:sp>
      <p:sp>
        <p:nvSpPr>
          <p:cNvPr id="3" name="Slide Number Placeholder 2">
            <a:extLst>
              <a:ext uri="{FF2B5EF4-FFF2-40B4-BE49-F238E27FC236}">
                <a16:creationId xmlns:a16="http://schemas.microsoft.com/office/drawing/2014/main" id="{2B0076CF-41D1-BAFB-1FFF-34006AF1A29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cxnSp>
        <p:nvCxnSpPr>
          <p:cNvPr id="236" name="Google Shape;236;g32d9524474b_0_23"/>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sp>
        <p:nvSpPr>
          <p:cNvPr id="237" name="Google Shape;237;g32d9524474b_0_23"/>
          <p:cNvSpPr txBox="1"/>
          <p:nvPr/>
        </p:nvSpPr>
        <p:spPr>
          <a:xfrm>
            <a:off x="7236780" y="289212"/>
            <a:ext cx="17931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500" b="1" i="0" u="none" strike="noStrike" cap="none">
                <a:solidFill>
                  <a:schemeClr val="dk1"/>
                </a:solidFill>
                <a:latin typeface="Montserrat Light"/>
                <a:ea typeface="Montserrat Light"/>
                <a:cs typeface="Montserrat Light"/>
                <a:sym typeface="Montserrat Light"/>
              </a:rPr>
              <a:t>ENERGY NETWORK ?</a:t>
            </a: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Geothermal Energy Networks (GENs) </a:t>
            </a:r>
            <a:endParaRPr sz="1100"/>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are a subset of</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Thermal Energy Networks (TENs) </a:t>
            </a:r>
            <a:endParaRPr sz="1100"/>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which are a subset of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5G Districts.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p:txBody>
      </p:sp>
      <p:pic>
        <p:nvPicPr>
          <p:cNvPr id="238" name="Google Shape;238;g32d9524474b_0_23"/>
          <p:cNvPicPr preferRelativeResize="0"/>
          <p:nvPr/>
        </p:nvPicPr>
        <p:blipFill rotWithShape="1">
          <a:blip r:embed="rId3">
            <a:alphaModFix/>
          </a:blip>
          <a:srcRect/>
          <a:stretch/>
        </p:blipFill>
        <p:spPr>
          <a:xfrm>
            <a:off x="239384" y="385763"/>
            <a:ext cx="6259523" cy="452613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2d86f73e997_3_526"/>
          <p:cNvSpPr txBox="1"/>
          <p:nvPr/>
        </p:nvSpPr>
        <p:spPr>
          <a:xfrm>
            <a:off x="7236780" y="289212"/>
            <a:ext cx="19698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500" b="0" i="0" u="none" strike="noStrike" cap="none">
                <a:solidFill>
                  <a:schemeClr val="dk1"/>
                </a:solidFill>
                <a:latin typeface="Montserrat"/>
                <a:ea typeface="Montserrat"/>
                <a:cs typeface="Montserrat"/>
                <a:sym typeface="Montserrat"/>
              </a:rPr>
              <a:t>HEET’s Approach to Designing &amp; Driving Systems Change</a:t>
            </a:r>
            <a:endParaRPr sz="15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5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en-US" sz="1500" b="0" i="0" u="none" strike="noStrike" cap="none">
                <a:solidFill>
                  <a:schemeClr val="dk1"/>
                </a:solidFill>
                <a:latin typeface="Montserrat"/>
                <a:ea typeface="Montserrat"/>
                <a:cs typeface="Montserrat"/>
                <a:sym typeface="Montserrat"/>
              </a:rPr>
              <a:t>Used to develop Geothermal Energy Networks &amp; the Gas to Geo</a:t>
            </a:r>
            <a:endParaRPr sz="1100"/>
          </a:p>
          <a:p>
            <a:pPr marL="0" marR="0" lvl="0" indent="0" algn="l" rtl="0">
              <a:lnSpc>
                <a:spcPct val="100000"/>
              </a:lnSpc>
              <a:spcBef>
                <a:spcPts val="0"/>
              </a:spcBef>
              <a:spcAft>
                <a:spcPts val="0"/>
              </a:spcAft>
              <a:buNone/>
            </a:pPr>
            <a:r>
              <a:rPr lang="en-US" sz="1500" b="0" i="0" u="none" strike="noStrike" cap="none">
                <a:solidFill>
                  <a:schemeClr val="dk1"/>
                </a:solidFill>
                <a:latin typeface="Montserrat"/>
                <a:ea typeface="Montserrat"/>
                <a:cs typeface="Montserrat"/>
                <a:sym typeface="Montserrat"/>
              </a:rPr>
              <a:t>Pathway</a:t>
            </a:r>
            <a:endParaRPr sz="1500" b="0" i="0" u="none" strike="noStrike" cap="none">
              <a:solidFill>
                <a:schemeClr val="dk1"/>
              </a:solidFill>
              <a:latin typeface="Montserrat"/>
              <a:ea typeface="Montserrat"/>
              <a:cs typeface="Montserrat"/>
              <a:sym typeface="Montserrat"/>
            </a:endParaRPr>
          </a:p>
        </p:txBody>
      </p:sp>
      <p:cxnSp>
        <p:nvCxnSpPr>
          <p:cNvPr id="245" name="Google Shape;245;g2d86f73e997_3_526"/>
          <p:cNvCxnSpPr/>
          <p:nvPr/>
        </p:nvCxnSpPr>
        <p:spPr>
          <a:xfrm>
            <a:off x="7211291" y="-53438"/>
            <a:ext cx="0" cy="5343900"/>
          </a:xfrm>
          <a:prstGeom prst="straightConnector1">
            <a:avLst/>
          </a:prstGeom>
          <a:noFill/>
          <a:ln w="9525" cap="flat" cmpd="sng">
            <a:solidFill>
              <a:srgbClr val="A5A5A5"/>
            </a:solidFill>
            <a:prstDash val="solid"/>
            <a:round/>
            <a:headEnd type="none" w="sm" len="sm"/>
            <a:tailEnd type="none" w="sm" len="sm"/>
          </a:ln>
        </p:spPr>
      </p:cxnSp>
      <p:pic>
        <p:nvPicPr>
          <p:cNvPr id="246" name="Google Shape;246;g2d86f73e997_3_526" descr="AZCrew.jpg"/>
          <p:cNvPicPr preferRelativeResize="0"/>
          <p:nvPr/>
        </p:nvPicPr>
        <p:blipFill rotWithShape="1">
          <a:blip r:embed="rId3">
            <a:alphaModFix/>
          </a:blip>
          <a:srcRect/>
          <a:stretch/>
        </p:blipFill>
        <p:spPr>
          <a:xfrm>
            <a:off x="297837" y="2372816"/>
            <a:ext cx="1906209" cy="2520118"/>
          </a:xfrm>
          <a:prstGeom prst="rect">
            <a:avLst/>
          </a:prstGeom>
          <a:noFill/>
          <a:ln w="12700" cap="flat" cmpd="sng">
            <a:solidFill>
              <a:srgbClr val="000000"/>
            </a:solidFill>
            <a:prstDash val="solid"/>
            <a:round/>
            <a:headEnd type="none" w="sm" len="sm"/>
            <a:tailEnd type="none" w="sm" len="sm"/>
          </a:ln>
        </p:spPr>
      </p:pic>
      <p:pic>
        <p:nvPicPr>
          <p:cNvPr id="247" name="Google Shape;247;g2d86f73e997_3_526"/>
          <p:cNvPicPr preferRelativeResize="0"/>
          <p:nvPr/>
        </p:nvPicPr>
        <p:blipFill rotWithShape="1">
          <a:blip r:embed="rId4">
            <a:alphaModFix/>
          </a:blip>
          <a:srcRect/>
          <a:stretch/>
        </p:blipFill>
        <p:spPr>
          <a:xfrm>
            <a:off x="4921828" y="2592735"/>
            <a:ext cx="2063820" cy="2306843"/>
          </a:xfrm>
          <a:prstGeom prst="rect">
            <a:avLst/>
          </a:prstGeom>
          <a:noFill/>
          <a:ln w="12700" cap="flat" cmpd="sng">
            <a:solidFill>
              <a:schemeClr val="dk1"/>
            </a:solidFill>
            <a:prstDash val="solid"/>
            <a:round/>
            <a:headEnd type="none" w="sm" len="sm"/>
            <a:tailEnd type="none" w="sm" len="sm"/>
          </a:ln>
        </p:spPr>
      </p:pic>
      <p:pic>
        <p:nvPicPr>
          <p:cNvPr id="248" name="Google Shape;248;g2d86f73e997_3_526"/>
          <p:cNvPicPr preferRelativeResize="0"/>
          <p:nvPr/>
        </p:nvPicPr>
        <p:blipFill rotWithShape="1">
          <a:blip r:embed="rId5">
            <a:alphaModFix/>
          </a:blip>
          <a:srcRect/>
          <a:stretch/>
        </p:blipFill>
        <p:spPr>
          <a:xfrm>
            <a:off x="297837" y="309430"/>
            <a:ext cx="6684786" cy="1808067"/>
          </a:xfrm>
          <a:prstGeom prst="rect">
            <a:avLst/>
          </a:prstGeom>
          <a:noFill/>
          <a:ln w="12700" cap="flat" cmpd="sng">
            <a:solidFill>
              <a:schemeClr val="dk1"/>
            </a:solidFill>
            <a:prstDash val="solid"/>
            <a:round/>
            <a:headEnd type="none" w="sm" len="sm"/>
            <a:tailEnd type="none" w="sm" len="sm"/>
          </a:ln>
        </p:spPr>
      </p:pic>
      <p:grpSp>
        <p:nvGrpSpPr>
          <p:cNvPr id="249" name="Google Shape;249;g2d86f73e997_3_526"/>
          <p:cNvGrpSpPr/>
          <p:nvPr/>
        </p:nvGrpSpPr>
        <p:grpSpPr>
          <a:xfrm>
            <a:off x="1114959" y="1741974"/>
            <a:ext cx="4867652" cy="2839002"/>
            <a:chOff x="2321544" y="1367441"/>
            <a:chExt cx="6490202" cy="3785336"/>
          </a:xfrm>
        </p:grpSpPr>
        <p:sp>
          <p:nvSpPr>
            <p:cNvPr id="250" name="Google Shape;250;g2d86f73e997_3_526"/>
            <p:cNvSpPr/>
            <p:nvPr/>
          </p:nvSpPr>
          <p:spPr>
            <a:xfrm>
              <a:off x="3930286" y="2076877"/>
              <a:ext cx="3197400" cy="3075900"/>
            </a:xfrm>
            <a:prstGeom prst="ellipse">
              <a:avLst/>
            </a:prstGeom>
            <a:noFill/>
            <a:ln w="76200" cap="flat" cmpd="sng">
              <a:solidFill>
                <a:srgbClr val="FF6600"/>
              </a:solidFill>
              <a:prstDash val="lgDash"/>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251" name="Google Shape;251;g2d86f73e997_3_526"/>
            <p:cNvSpPr txBox="1"/>
            <p:nvPr/>
          </p:nvSpPr>
          <p:spPr>
            <a:xfrm>
              <a:off x="4341924" y="2657667"/>
              <a:ext cx="2470800" cy="6669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Montserrat Medium"/>
                  <a:ea typeface="Montserrat Medium"/>
                  <a:cs typeface="Montserrat Medium"/>
                  <a:sym typeface="Montserrat Medium"/>
                </a:rPr>
                <a:t>MOVES AT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chemeClr val="dk1"/>
                  </a:solidFill>
                  <a:latin typeface="Montserrat Medium"/>
                  <a:ea typeface="Montserrat Medium"/>
                  <a:cs typeface="Montserrat Medium"/>
                  <a:sym typeface="Montserrat Medium"/>
                </a:rPr>
                <a:t>SPEED OF TRUST</a:t>
              </a:r>
              <a:endParaRPr sz="1100" b="0" i="0" u="none" strike="noStrike" cap="none">
                <a:solidFill>
                  <a:srgbClr val="000000"/>
                </a:solidFill>
                <a:latin typeface="Arial"/>
                <a:ea typeface="Arial"/>
                <a:cs typeface="Arial"/>
                <a:sym typeface="Arial"/>
              </a:endParaRPr>
            </a:p>
          </p:txBody>
        </p:sp>
        <p:sp>
          <p:nvSpPr>
            <p:cNvPr id="252" name="Google Shape;252;g2d86f73e997_3_526"/>
            <p:cNvSpPr/>
            <p:nvPr/>
          </p:nvSpPr>
          <p:spPr>
            <a:xfrm>
              <a:off x="4195158" y="1367441"/>
              <a:ext cx="2771100" cy="933000"/>
            </a:xfrm>
            <a:prstGeom prst="roundRect">
              <a:avLst>
                <a:gd name="adj" fmla="val 16667"/>
              </a:avLst>
            </a:prstGeom>
            <a:solidFill>
              <a:schemeClr val="lt1"/>
            </a:solidFill>
            <a:ln w="38100" cap="flat" cmpd="sng">
              <a:solidFill>
                <a:srgbClr val="FF6600"/>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253" name="Google Shape;253;g2d86f73e997_3_526"/>
            <p:cNvSpPr txBox="1"/>
            <p:nvPr/>
          </p:nvSpPr>
          <p:spPr>
            <a:xfrm>
              <a:off x="4585130" y="1492750"/>
              <a:ext cx="1823700" cy="7593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Montserrat Medium"/>
                  <a:ea typeface="Montserrat Medium"/>
                  <a:cs typeface="Montserrat Medium"/>
                  <a:sym typeface="Montserrat Medium"/>
                </a:rPr>
                <a:t>Engage All </a:t>
              </a:r>
              <a:endParaRPr sz="1400" b="0" i="0" u="none" strike="noStrike" cap="none">
                <a:solidFill>
                  <a:srgbClr val="000000"/>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400" b="0" i="0" u="none" strike="noStrike" cap="none">
                  <a:solidFill>
                    <a:srgbClr val="000000"/>
                  </a:solidFill>
                  <a:latin typeface="Montserrat Medium"/>
                  <a:ea typeface="Montserrat Medium"/>
                  <a:cs typeface="Montserrat Medium"/>
                  <a:sym typeface="Montserrat Medium"/>
                </a:rPr>
                <a:t>Stakeholders</a:t>
              </a:r>
              <a:endParaRPr sz="1400" b="0" i="0" u="none" strike="noStrike" cap="none">
                <a:solidFill>
                  <a:srgbClr val="000000"/>
                </a:solidFill>
                <a:latin typeface="Montserrat Medium"/>
                <a:ea typeface="Montserrat Medium"/>
                <a:cs typeface="Montserrat Medium"/>
                <a:sym typeface="Montserrat Medium"/>
              </a:endParaRPr>
            </a:p>
          </p:txBody>
        </p:sp>
        <p:sp>
          <p:nvSpPr>
            <p:cNvPr id="254" name="Google Shape;254;g2d86f73e997_3_526"/>
            <p:cNvSpPr/>
            <p:nvPr/>
          </p:nvSpPr>
          <p:spPr>
            <a:xfrm>
              <a:off x="2321544" y="3826405"/>
              <a:ext cx="2771100" cy="933000"/>
            </a:xfrm>
            <a:prstGeom prst="roundRect">
              <a:avLst>
                <a:gd name="adj" fmla="val 16667"/>
              </a:avLst>
            </a:prstGeom>
            <a:solidFill>
              <a:schemeClr val="lt1"/>
            </a:solidFill>
            <a:ln w="38100" cap="flat" cmpd="sng">
              <a:solidFill>
                <a:srgbClr val="FF6600"/>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255" name="Google Shape;255;g2d86f73e997_3_526"/>
            <p:cNvSpPr txBox="1"/>
            <p:nvPr/>
          </p:nvSpPr>
          <p:spPr>
            <a:xfrm>
              <a:off x="2711518" y="3951717"/>
              <a:ext cx="1823700" cy="7593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Montserrat Medium"/>
                  <a:ea typeface="Montserrat Medium"/>
                  <a:cs typeface="Montserrat Medium"/>
                  <a:sym typeface="Montserrat Medium"/>
                </a:rPr>
                <a:t>Innovate &amp;</a:t>
              </a:r>
              <a:endParaRPr sz="1400" b="0" i="0" u="none" strike="noStrike" cap="none">
                <a:solidFill>
                  <a:srgbClr val="000000"/>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400" b="0" i="0" u="none" strike="noStrike" cap="none">
                  <a:solidFill>
                    <a:srgbClr val="000000"/>
                  </a:solidFill>
                  <a:latin typeface="Montserrat Medium"/>
                  <a:ea typeface="Montserrat Medium"/>
                  <a:cs typeface="Montserrat Medium"/>
                  <a:sym typeface="Montserrat Medium"/>
                </a:rPr>
                <a:t>Iterate</a:t>
              </a:r>
              <a:endParaRPr sz="1400" b="0" i="0" u="none" strike="noStrike" cap="none">
                <a:solidFill>
                  <a:srgbClr val="000000"/>
                </a:solidFill>
                <a:latin typeface="Montserrat Medium"/>
                <a:ea typeface="Montserrat Medium"/>
                <a:cs typeface="Montserrat Medium"/>
                <a:sym typeface="Montserrat Medium"/>
              </a:endParaRPr>
            </a:p>
          </p:txBody>
        </p:sp>
        <p:sp>
          <p:nvSpPr>
            <p:cNvPr id="256" name="Google Shape;256;g2d86f73e997_3_526"/>
            <p:cNvSpPr/>
            <p:nvPr/>
          </p:nvSpPr>
          <p:spPr>
            <a:xfrm>
              <a:off x="6040646" y="3481976"/>
              <a:ext cx="2771100" cy="933000"/>
            </a:xfrm>
            <a:prstGeom prst="roundRect">
              <a:avLst>
                <a:gd name="adj" fmla="val 16667"/>
              </a:avLst>
            </a:prstGeom>
            <a:solidFill>
              <a:schemeClr val="lt1"/>
            </a:solidFill>
            <a:ln w="38100" cap="flat" cmpd="sng">
              <a:solidFill>
                <a:srgbClr val="FF6600"/>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257" name="Google Shape;257;g2d86f73e997_3_526"/>
            <p:cNvSpPr txBox="1"/>
            <p:nvPr/>
          </p:nvSpPr>
          <p:spPr>
            <a:xfrm>
              <a:off x="6125822" y="3607275"/>
              <a:ext cx="2543100" cy="7593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Montserrat Medium"/>
                  <a:ea typeface="Montserrat Medium"/>
                  <a:cs typeface="Montserrat Medium"/>
                  <a:sym typeface="Montserrat Medium"/>
                </a:rPr>
                <a:t>Identify Leverage Points</a:t>
              </a:r>
              <a:endParaRPr sz="1400" b="0" i="0" u="none" strike="noStrike" cap="none">
                <a:solidFill>
                  <a:srgbClr val="000000"/>
                </a:solidFill>
                <a:latin typeface="Montserrat Medium"/>
                <a:ea typeface="Montserrat Medium"/>
                <a:cs typeface="Montserrat Medium"/>
                <a:sym typeface="Montserrat Medium"/>
              </a:endParaRPr>
            </a:p>
          </p:txBody>
        </p:sp>
      </p:grpSp>
      <p:pic>
        <p:nvPicPr>
          <p:cNvPr id="258" name="Google Shape;258;g2d86f73e997_3_526" descr="Arrow Slight curve"/>
          <p:cNvPicPr preferRelativeResize="0"/>
          <p:nvPr/>
        </p:nvPicPr>
        <p:blipFill rotWithShape="1">
          <a:blip r:embed="rId6">
            <a:alphaModFix/>
          </a:blip>
          <a:srcRect/>
          <a:stretch/>
        </p:blipFill>
        <p:spPr>
          <a:xfrm rot="10800000" flipH="1">
            <a:off x="3125641" y="2368244"/>
            <a:ext cx="758978" cy="490934"/>
          </a:xfrm>
          <a:prstGeom prst="rect">
            <a:avLst/>
          </a:prstGeom>
          <a:noFill/>
          <a:ln>
            <a:noFill/>
          </a:ln>
        </p:spPr>
      </p:pic>
      <p:pic>
        <p:nvPicPr>
          <p:cNvPr id="259" name="Google Shape;259;g2d86f73e997_3_526" descr="Arrow Slight curve"/>
          <p:cNvPicPr preferRelativeResize="0"/>
          <p:nvPr/>
        </p:nvPicPr>
        <p:blipFill rotWithShape="1">
          <a:blip r:embed="rId6">
            <a:alphaModFix/>
          </a:blip>
          <a:srcRect/>
          <a:stretch/>
        </p:blipFill>
        <p:spPr>
          <a:xfrm flipH="1">
            <a:off x="3177303" y="4058790"/>
            <a:ext cx="758978" cy="4909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32a4f561077_0_68"/>
          <p:cNvSpPr txBox="1"/>
          <p:nvPr/>
        </p:nvSpPr>
        <p:spPr>
          <a:xfrm>
            <a:off x="7236774" y="212994"/>
            <a:ext cx="1907400" cy="13539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500" b="1" i="0" u="none" strike="noStrike" cap="none">
                <a:solidFill>
                  <a:schemeClr val="dk1"/>
                </a:solidFill>
                <a:latin typeface="Montserrat"/>
                <a:ea typeface="Montserrat"/>
                <a:cs typeface="Montserrat"/>
                <a:sym typeface="Montserrat"/>
              </a:rPr>
              <a:t>GEOTHERMAL</a:t>
            </a:r>
            <a:r>
              <a:rPr lang="en-US" sz="1400" b="1" i="0" u="none" strike="noStrike" cap="none">
                <a:solidFill>
                  <a:schemeClr val="dk1"/>
                </a:solidFill>
                <a:latin typeface="Montserrat"/>
                <a:ea typeface="Montserrat"/>
                <a:cs typeface="Montserrat"/>
                <a:sym typeface="Montserrat"/>
              </a:rPr>
              <a:t> ?</a:t>
            </a:r>
            <a:endParaRPr sz="1100" b="1"/>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a:solidFill>
                  <a:schemeClr val="dk1"/>
                </a:solidFill>
                <a:latin typeface="Montserrat Light"/>
                <a:ea typeface="Montserrat Light"/>
                <a:cs typeface="Montserrat Light"/>
                <a:sym typeface="Montserrat Light"/>
              </a:rPr>
              <a:t>All Geothermal Technologies</a:t>
            </a:r>
            <a:endParaRPr sz="11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a:solidFill>
                  <a:schemeClr val="dk1"/>
                </a:solidFill>
                <a:latin typeface="Montserrat Light"/>
                <a:ea typeface="Montserrat Light"/>
                <a:cs typeface="Montserrat Light"/>
                <a:sym typeface="Montserrat Light"/>
              </a:rPr>
              <a:t>provide STABLE non-intermittent energy</a:t>
            </a:r>
            <a:endParaRPr sz="1100"/>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Shallow or Deep</a:t>
            </a:r>
            <a:endParaRPr sz="1100"/>
          </a:p>
          <a:p>
            <a:pPr marL="254000" marR="0" lvl="0" indent="-190500" algn="l" rtl="0">
              <a:lnSpc>
                <a:spcPct val="100000"/>
              </a:lnSpc>
              <a:spcBef>
                <a:spcPts val="0"/>
              </a:spcBef>
              <a:spcAft>
                <a:spcPts val="0"/>
              </a:spcAft>
              <a:buClr>
                <a:srgbClr val="000000"/>
              </a:buClr>
              <a:buSzPts val="1100"/>
              <a:buFont typeface="Arial"/>
              <a:buNone/>
            </a:pPr>
            <a:endParaRPr sz="12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Ambient or Hot</a:t>
            </a:r>
            <a:endParaRPr sz="1100"/>
          </a:p>
          <a:p>
            <a:pPr marL="254000" marR="0" lvl="0" indent="-190500" algn="l" rtl="0">
              <a:lnSpc>
                <a:spcPct val="100000"/>
              </a:lnSpc>
              <a:spcBef>
                <a:spcPts val="0"/>
              </a:spcBef>
              <a:spcAft>
                <a:spcPts val="0"/>
              </a:spcAft>
              <a:buClr>
                <a:srgbClr val="000000"/>
              </a:buClr>
              <a:buSzPts val="1100"/>
              <a:buFont typeface="Arial"/>
              <a:buNone/>
            </a:pPr>
            <a:endParaRPr sz="1200" b="0" i="0" u="none" strike="noStrike" cap="none">
              <a:solidFill>
                <a:schemeClr val="dk1"/>
              </a:solidFill>
              <a:latin typeface="Montserrat Light"/>
              <a:ea typeface="Montserrat Light"/>
              <a:cs typeface="Montserrat Light"/>
              <a:sym typeface="Montserrat Light"/>
            </a:endParaRPr>
          </a:p>
          <a:p>
            <a:pPr marL="254000" marR="0" lvl="0" indent="-260350" algn="l" rtl="0">
              <a:lnSpc>
                <a:spcPct val="100000"/>
              </a:lnSpc>
              <a:spcBef>
                <a:spcPts val="0"/>
              </a:spcBef>
              <a:spcAft>
                <a:spcPts val="0"/>
              </a:spcAft>
              <a:buClr>
                <a:srgbClr val="000000"/>
              </a:buClr>
              <a:buSzPts val="1100"/>
              <a:buFont typeface="Arial"/>
              <a:buChar char="•"/>
            </a:pPr>
            <a:r>
              <a:rPr lang="en-US" sz="1200" b="0" i="0" u="none" strike="noStrike" cap="none">
                <a:solidFill>
                  <a:schemeClr val="dk1"/>
                </a:solidFill>
                <a:latin typeface="Montserrat Light"/>
                <a:ea typeface="Montserrat Light"/>
                <a:cs typeface="Montserrat Light"/>
                <a:sym typeface="Montserrat Light"/>
              </a:rPr>
              <a:t>Everywhere or Not</a:t>
            </a:r>
            <a:endParaRPr sz="1100"/>
          </a:p>
          <a:p>
            <a:pPr marL="0" marR="0" lvl="0" indent="0" algn="l" rtl="0">
              <a:lnSpc>
                <a:spcPct val="100000"/>
              </a:lnSpc>
              <a:spcBef>
                <a:spcPts val="0"/>
              </a:spcBef>
              <a:spcAft>
                <a:spcPts val="0"/>
              </a:spcAft>
              <a:buNone/>
            </a:pPr>
            <a:endParaRPr sz="14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500" b="0" i="0" u="none" strike="noStrike" cap="none">
              <a:solidFill>
                <a:schemeClr val="dk1"/>
              </a:solidFill>
              <a:latin typeface="Montserrat Light"/>
              <a:ea typeface="Montserrat Light"/>
              <a:cs typeface="Montserrat Light"/>
              <a:sym typeface="Montserrat Light"/>
            </a:endParaRPr>
          </a:p>
        </p:txBody>
      </p:sp>
      <p:cxnSp>
        <p:nvCxnSpPr>
          <p:cNvPr id="270" name="Google Shape;270;g32a4f561077_0_68"/>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pic>
        <p:nvPicPr>
          <p:cNvPr id="271" name="Google Shape;271;g32a4f561077_0_68"/>
          <p:cNvPicPr preferRelativeResize="0"/>
          <p:nvPr/>
        </p:nvPicPr>
        <p:blipFill rotWithShape="1">
          <a:blip r:embed="rId3">
            <a:alphaModFix/>
          </a:blip>
          <a:srcRect/>
          <a:stretch/>
        </p:blipFill>
        <p:spPr>
          <a:xfrm>
            <a:off x="0" y="0"/>
            <a:ext cx="7211284" cy="5143496"/>
          </a:xfrm>
          <a:prstGeom prst="rect">
            <a:avLst/>
          </a:prstGeom>
          <a:noFill/>
          <a:ln>
            <a:noFill/>
          </a:ln>
        </p:spPr>
      </p:pic>
      <p:sp>
        <p:nvSpPr>
          <p:cNvPr id="272" name="Google Shape;272;g32a4f561077_0_68"/>
          <p:cNvSpPr txBox="1"/>
          <p:nvPr/>
        </p:nvSpPr>
        <p:spPr>
          <a:xfrm>
            <a:off x="4905385" y="341211"/>
            <a:ext cx="1991700" cy="7773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UTILITY-SCALE </a:t>
            </a:r>
            <a:endParaRPr sz="1100" b="0" i="0" u="none" strike="noStrike" cap="small">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HEAT &amp; COOLING</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Network)</a:t>
            </a:r>
            <a:endParaRPr sz="1100" b="0" i="0" u="none" strike="noStrike" cap="small">
              <a:solidFill>
                <a:srgbClr val="7F7F7F"/>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73" name="Google Shape;273;g32a4f561077_0_68"/>
          <p:cNvSpPr txBox="1"/>
          <p:nvPr/>
        </p:nvSpPr>
        <p:spPr>
          <a:xfrm>
            <a:off x="261052" y="638984"/>
            <a:ext cx="1110600" cy="284700"/>
          </a:xfrm>
          <a:prstGeom prst="rect">
            <a:avLst/>
          </a:prstGeom>
          <a:solidFill>
            <a:srgbClr val="D7D7D7"/>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400" b="0" i="0" u="none" strike="noStrike" cap="small">
                <a:solidFill>
                  <a:schemeClr val="dk1"/>
                </a:solidFill>
                <a:latin typeface="Montserrat Medium"/>
                <a:ea typeface="Montserrat Medium"/>
                <a:cs typeface="Montserrat Medium"/>
                <a:sym typeface="Montserrat Medium"/>
              </a:rPr>
              <a:t>Geo Power</a:t>
            </a:r>
            <a:endParaRPr sz="1100" b="0" i="0" u="none" strike="noStrike" cap="none">
              <a:solidFill>
                <a:srgbClr val="000000"/>
              </a:solidFill>
              <a:latin typeface="Arial"/>
              <a:ea typeface="Arial"/>
              <a:cs typeface="Arial"/>
              <a:sym typeface="Arial"/>
            </a:endParaRPr>
          </a:p>
        </p:txBody>
      </p:sp>
      <p:sp>
        <p:nvSpPr>
          <p:cNvPr id="274" name="Google Shape;274;g32a4f561077_0_68"/>
          <p:cNvSpPr txBox="1"/>
          <p:nvPr/>
        </p:nvSpPr>
        <p:spPr>
          <a:xfrm>
            <a:off x="3017520" y="506585"/>
            <a:ext cx="1573800" cy="4386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 HEAT &amp; COOLING</a:t>
            </a:r>
            <a:endParaRPr sz="1100" b="1" i="0" u="none" strike="noStrike" cap="small">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Heat Pump)</a:t>
            </a:r>
            <a:endParaRPr sz="2000" b="0" i="0" u="none" strike="noStrike" cap="small">
              <a:solidFill>
                <a:schemeClr val="dk1"/>
              </a:solidFill>
              <a:latin typeface="Montserrat Medium"/>
              <a:ea typeface="Montserrat Medium"/>
              <a:cs typeface="Montserrat Medium"/>
              <a:sym typeface="Montserrat Medium"/>
            </a:endParaRPr>
          </a:p>
        </p:txBody>
      </p:sp>
      <p:sp>
        <p:nvSpPr>
          <p:cNvPr id="275" name="Google Shape;275;g32a4f561077_0_68"/>
          <p:cNvSpPr txBox="1"/>
          <p:nvPr/>
        </p:nvSpPr>
        <p:spPr>
          <a:xfrm>
            <a:off x="1478315" y="345036"/>
            <a:ext cx="1614900" cy="7773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DISTRICT </a:t>
            </a:r>
            <a:endParaRPr sz="1100" b="0" i="0" u="none" strike="noStrike" cap="small">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None/>
            </a:pPr>
            <a:r>
              <a:rPr lang="en-US" sz="1100" b="1" i="0" u="none" strike="noStrike" cap="small">
                <a:solidFill>
                  <a:schemeClr val="dk1"/>
                </a:solidFill>
                <a:latin typeface="Montserrat"/>
                <a:ea typeface="Montserrat"/>
                <a:cs typeface="Montserrat"/>
                <a:sym typeface="Montserrat"/>
              </a:rPr>
              <a:t>HEAT</a:t>
            </a:r>
            <a:endParaRPr sz="11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Direct Use)</a:t>
            </a:r>
            <a:endParaRPr sz="13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76" name="Google Shape;276;g32a4f561077_0_68"/>
          <p:cNvSpPr txBox="1"/>
          <p:nvPr/>
        </p:nvSpPr>
        <p:spPr>
          <a:xfrm>
            <a:off x="154412" y="345037"/>
            <a:ext cx="1323900" cy="777300"/>
          </a:xfrm>
          <a:prstGeom prst="rect">
            <a:avLst/>
          </a:prstGeom>
          <a:solidFill>
            <a:srgbClr val="D7D7D7"/>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UTILITY-SCALE </a:t>
            </a:r>
            <a:r>
              <a:rPr lang="en-US" sz="1100" b="1" i="0" u="none" strike="noStrike" cap="small">
                <a:solidFill>
                  <a:schemeClr val="dk1"/>
                </a:solidFill>
                <a:latin typeface="Montserrat"/>
                <a:ea typeface="Montserrat"/>
                <a:cs typeface="Montserrat"/>
                <a:sym typeface="Montserrat"/>
              </a:rPr>
              <a:t>ELECTRICITY</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300" b="0" i="0" u="none" strike="noStrike" cap="small">
                <a:solidFill>
                  <a:srgbClr val="7F7F7F"/>
                </a:solidFill>
                <a:latin typeface="Montserrat Medium"/>
                <a:ea typeface="Montserrat Medium"/>
                <a:cs typeface="Montserrat Medium"/>
                <a:sym typeface="Montserrat Medium"/>
              </a:rPr>
              <a:t>(Geo Power)</a:t>
            </a:r>
            <a:endParaRPr sz="1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small">
              <a:solidFill>
                <a:srgbClr val="7F7F7F"/>
              </a:solidFill>
              <a:latin typeface="Montserrat Medium"/>
              <a:ea typeface="Montserrat Medium"/>
              <a:cs typeface="Montserrat Medium"/>
              <a:sym typeface="Montserrat Medium"/>
            </a:endParaRPr>
          </a:p>
        </p:txBody>
      </p:sp>
      <p:sp>
        <p:nvSpPr>
          <p:cNvPr id="277" name="Google Shape;277;g32a4f561077_0_68"/>
          <p:cNvSpPr txBox="1"/>
          <p:nvPr/>
        </p:nvSpPr>
        <p:spPr>
          <a:xfrm>
            <a:off x="3991700" y="2865627"/>
            <a:ext cx="11106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45℉ to 65℉</a:t>
            </a:r>
            <a:endParaRPr sz="1100" b="0" i="0" u="none" strike="noStrike" cap="small">
              <a:solidFill>
                <a:schemeClr val="dk1"/>
              </a:solidFill>
              <a:latin typeface="Montserrat Medium"/>
              <a:ea typeface="Montserrat Medium"/>
              <a:cs typeface="Montserrat Medium"/>
              <a:sym typeface="Montserrat Medium"/>
            </a:endParaRPr>
          </a:p>
        </p:txBody>
      </p:sp>
      <p:sp>
        <p:nvSpPr>
          <p:cNvPr id="278" name="Google Shape;278;g32a4f561077_0_68"/>
          <p:cNvSpPr txBox="1"/>
          <p:nvPr/>
        </p:nvSpPr>
        <p:spPr>
          <a:xfrm>
            <a:off x="3961250" y="4094677"/>
            <a:ext cx="12099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80℉ to 200℉</a:t>
            </a:r>
            <a:endParaRPr sz="1100" b="0" i="0" u="none" strike="noStrike" cap="small">
              <a:solidFill>
                <a:srgbClr val="7F7F7F"/>
              </a:solidFill>
              <a:latin typeface="Montserrat Medium"/>
              <a:ea typeface="Montserrat Medium"/>
              <a:cs typeface="Montserrat Medium"/>
              <a:sym typeface="Montserrat Medium"/>
            </a:endParaRPr>
          </a:p>
        </p:txBody>
      </p:sp>
      <p:sp>
        <p:nvSpPr>
          <p:cNvPr id="279" name="Google Shape;279;g32a4f561077_0_68"/>
          <p:cNvSpPr txBox="1"/>
          <p:nvPr/>
        </p:nvSpPr>
        <p:spPr>
          <a:xfrm>
            <a:off x="3940500" y="4811002"/>
            <a:ext cx="13686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US" sz="1100" b="0" i="0" u="none" strike="noStrike" cap="small">
                <a:solidFill>
                  <a:schemeClr val="dk1"/>
                </a:solidFill>
                <a:latin typeface="Montserrat Medium"/>
                <a:ea typeface="Montserrat Medium"/>
                <a:cs typeface="Montserrat Medium"/>
                <a:sym typeface="Montserrat Medium"/>
              </a:rPr>
              <a:t>~ 250℉ and up</a:t>
            </a:r>
            <a:endParaRPr sz="800" b="0" i="0" u="none" strike="noStrike" cap="small">
              <a:solidFill>
                <a:srgbClr val="7F7F7F"/>
              </a:solidFill>
              <a:latin typeface="Montserrat Medium"/>
              <a:ea typeface="Montserrat Medium"/>
              <a:cs typeface="Montserrat Medium"/>
              <a:sym typeface="Montserrat Medium"/>
            </a:endParaRPr>
          </a:p>
        </p:txBody>
      </p:sp>
      <p:pic>
        <p:nvPicPr>
          <p:cNvPr id="280" name="Google Shape;280;g32a4f561077_0_68" descr="A black background with a black square&#10;&#10;Description automatically generated with medium confidence"/>
          <p:cNvPicPr preferRelativeResize="0"/>
          <p:nvPr/>
        </p:nvPicPr>
        <p:blipFill rotWithShape="1">
          <a:blip r:embed="rId4">
            <a:alphaModFix/>
          </a:blip>
          <a:srcRect/>
          <a:stretch/>
        </p:blipFill>
        <p:spPr>
          <a:xfrm>
            <a:off x="8308639" y="4673882"/>
            <a:ext cx="707984" cy="353992"/>
          </a:xfrm>
          <a:prstGeom prst="rect">
            <a:avLst/>
          </a:prstGeom>
          <a:noFill/>
          <a:ln>
            <a:noFill/>
          </a:ln>
        </p:spPr>
      </p:pic>
      <p:sp>
        <p:nvSpPr>
          <p:cNvPr id="2" name="Slide Number Placeholder 1">
            <a:extLst>
              <a:ext uri="{FF2B5EF4-FFF2-40B4-BE49-F238E27FC236}">
                <a16:creationId xmlns:a16="http://schemas.microsoft.com/office/drawing/2014/main" id="{2A2CDF29-1F63-9B80-3E85-79DE8BCA205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cxnSp>
        <p:nvCxnSpPr>
          <p:cNvPr id="285" name="Google Shape;285;g2d86f73e997_3_467"/>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sp>
        <p:nvSpPr>
          <p:cNvPr id="286" name="Google Shape;286;g2d86f73e997_3_467"/>
          <p:cNvSpPr/>
          <p:nvPr/>
        </p:nvSpPr>
        <p:spPr>
          <a:xfrm>
            <a:off x="4865159" y="2208402"/>
            <a:ext cx="168600" cy="230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pic>
        <p:nvPicPr>
          <p:cNvPr id="287" name="Google Shape;287;g2d86f73e997_3_467" descr="A black background with a black square&#10;&#10;Description automatically generated with medium confidence"/>
          <p:cNvPicPr preferRelativeResize="0"/>
          <p:nvPr/>
        </p:nvPicPr>
        <p:blipFill rotWithShape="1">
          <a:blip r:embed="rId3">
            <a:alphaModFix/>
          </a:blip>
          <a:srcRect/>
          <a:stretch/>
        </p:blipFill>
        <p:spPr>
          <a:xfrm>
            <a:off x="8308639" y="4673882"/>
            <a:ext cx="707984" cy="353992"/>
          </a:xfrm>
          <a:prstGeom prst="rect">
            <a:avLst/>
          </a:prstGeom>
          <a:noFill/>
          <a:ln>
            <a:noFill/>
          </a:ln>
        </p:spPr>
      </p:pic>
      <p:sp>
        <p:nvSpPr>
          <p:cNvPr id="288" name="Google Shape;288;g2d86f73e997_3_467"/>
          <p:cNvSpPr txBox="1"/>
          <p:nvPr/>
        </p:nvSpPr>
        <p:spPr>
          <a:xfrm>
            <a:off x="7211291" y="289212"/>
            <a:ext cx="20127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400" b="1" i="0" u="none" strike="noStrike" cap="none">
                <a:solidFill>
                  <a:schemeClr val="dk1"/>
                </a:solidFill>
                <a:latin typeface="Montserrat"/>
                <a:ea typeface="Montserrat"/>
                <a:cs typeface="Montserrat"/>
                <a:sym typeface="Montserrat"/>
              </a:rPr>
              <a:t>DISTRICT ?</a:t>
            </a: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r>
              <a:rPr lang="en-US" sz="1400" b="0" i="0" u="none" strike="noStrike" cap="none">
                <a:solidFill>
                  <a:schemeClr val="dk1"/>
                </a:solidFill>
                <a:latin typeface="Montserrat Light"/>
                <a:ea typeface="Montserrat Light"/>
                <a:cs typeface="Montserrat Light"/>
                <a:sym typeface="Montserrat Light"/>
              </a:rPr>
              <a:t>A simplified diagram of district energy from NREL (U.S. National Renewable Energy Labs)</a:t>
            </a: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1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pic>
        <p:nvPicPr>
          <p:cNvPr id="289" name="Google Shape;289;g2d86f73e997_3_467"/>
          <p:cNvPicPr preferRelativeResize="0"/>
          <p:nvPr/>
        </p:nvPicPr>
        <p:blipFill rotWithShape="1">
          <a:blip r:embed="rId4">
            <a:alphaModFix/>
          </a:blip>
          <a:srcRect/>
          <a:stretch/>
        </p:blipFill>
        <p:spPr>
          <a:xfrm>
            <a:off x="272425" y="464775"/>
            <a:ext cx="6339376" cy="4406299"/>
          </a:xfrm>
          <a:prstGeom prst="rect">
            <a:avLst/>
          </a:prstGeom>
          <a:noFill/>
          <a:ln>
            <a:noFill/>
          </a:ln>
        </p:spPr>
      </p:pic>
      <p:sp>
        <p:nvSpPr>
          <p:cNvPr id="3" name="TextBox 2">
            <a:extLst>
              <a:ext uri="{FF2B5EF4-FFF2-40B4-BE49-F238E27FC236}">
                <a16:creationId xmlns:a16="http://schemas.microsoft.com/office/drawing/2014/main" id="{C71750AA-0D50-0789-FD4B-9C2BB0A91DF5}"/>
              </a:ext>
            </a:extLst>
          </p:cNvPr>
          <p:cNvSpPr txBox="1"/>
          <p:nvPr/>
        </p:nvSpPr>
        <p:spPr>
          <a:xfrm>
            <a:off x="5198592" y="4742046"/>
            <a:ext cx="1368164" cy="217663"/>
          </a:xfrm>
          <a:prstGeom prst="rect">
            <a:avLst/>
          </a:prstGeom>
          <a:noFill/>
        </p:spPr>
        <p:txBody>
          <a:bodyPr wrap="square">
            <a:spAutoFit/>
          </a:bodyPr>
          <a:lstStyle/>
          <a:p>
            <a:r>
              <a:rPr lang="en-US" sz="800" dirty="0"/>
              <a:t>Source: public domain</a:t>
            </a:r>
          </a:p>
        </p:txBody>
      </p:sp>
      <p:sp>
        <p:nvSpPr>
          <p:cNvPr id="2" name="Slide Number Placeholder 1">
            <a:extLst>
              <a:ext uri="{FF2B5EF4-FFF2-40B4-BE49-F238E27FC236}">
                <a16:creationId xmlns:a16="http://schemas.microsoft.com/office/drawing/2014/main" id="{7A5BAA84-F343-7309-F353-ED82F827E3A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cxnSp>
        <p:nvCxnSpPr>
          <p:cNvPr id="295" name="Google Shape;295;g2d86f73e997_3_447"/>
          <p:cNvCxnSpPr/>
          <p:nvPr/>
        </p:nvCxnSpPr>
        <p:spPr>
          <a:xfrm>
            <a:off x="7211291" y="-53437"/>
            <a:ext cx="0" cy="5343900"/>
          </a:xfrm>
          <a:prstGeom prst="straightConnector1">
            <a:avLst/>
          </a:prstGeom>
          <a:noFill/>
          <a:ln w="9525" cap="flat" cmpd="sng">
            <a:solidFill>
              <a:srgbClr val="A5A5A5"/>
            </a:solidFill>
            <a:prstDash val="solid"/>
            <a:round/>
            <a:headEnd type="none" w="sm" len="sm"/>
            <a:tailEnd type="none" w="sm" len="sm"/>
          </a:ln>
        </p:spPr>
      </p:cxnSp>
      <p:sp>
        <p:nvSpPr>
          <p:cNvPr id="296" name="Google Shape;296;g2d86f73e997_3_447"/>
          <p:cNvSpPr txBox="1"/>
          <p:nvPr/>
        </p:nvSpPr>
        <p:spPr>
          <a:xfrm>
            <a:off x="7236780" y="289212"/>
            <a:ext cx="1793100" cy="9276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None/>
            </a:pPr>
            <a:r>
              <a:rPr lang="en-US" sz="1500" b="1" i="0" u="none" strike="noStrike" cap="none">
                <a:solidFill>
                  <a:schemeClr val="dk1"/>
                </a:solidFill>
                <a:latin typeface="Montserrat Light"/>
                <a:ea typeface="Montserrat Light"/>
                <a:cs typeface="Montserrat Light"/>
                <a:sym typeface="Montserrat Light"/>
              </a:rPr>
              <a:t>ENERGY NETWORK ?</a:t>
            </a: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Geothermal Energy Networks (GENs) </a:t>
            </a:r>
            <a:endParaRPr sz="1100"/>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are a subset of</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Thermal Energy Networks (TENs) </a:t>
            </a:r>
            <a:endParaRPr sz="1100"/>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which are a subset of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5G Districts.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Light"/>
              <a:ea typeface="Montserrat Light"/>
              <a:cs typeface="Montserrat Light"/>
              <a:sym typeface="Montserrat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p:txBody>
      </p:sp>
      <p:pic>
        <p:nvPicPr>
          <p:cNvPr id="297" name="Google Shape;297;g2d86f73e997_3_447"/>
          <p:cNvPicPr preferRelativeResize="0"/>
          <p:nvPr/>
        </p:nvPicPr>
        <p:blipFill rotWithShape="1">
          <a:blip r:embed="rId3">
            <a:alphaModFix/>
          </a:blip>
          <a:srcRect/>
          <a:stretch/>
        </p:blipFill>
        <p:spPr>
          <a:xfrm>
            <a:off x="239384" y="385763"/>
            <a:ext cx="6259523" cy="452613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2d86cd16bca_0_20"/>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Quiz !</a:t>
            </a:r>
            <a:endParaRPr/>
          </a:p>
        </p:txBody>
      </p:sp>
      <p:sp>
        <p:nvSpPr>
          <p:cNvPr id="303" name="Google Shape;303;g2d86cd16bca_0_20"/>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304" name="Google Shape;304;g2d86cd16bca_0_20"/>
          <p:cNvPicPr preferRelativeResize="0"/>
          <p:nvPr/>
        </p:nvPicPr>
        <p:blipFill>
          <a:blip r:embed="rId3">
            <a:alphaModFix/>
          </a:blip>
          <a:stretch>
            <a:fillRect/>
          </a:stretch>
        </p:blipFill>
        <p:spPr>
          <a:xfrm>
            <a:off x="1637600" y="1940688"/>
            <a:ext cx="1262129" cy="1262129"/>
          </a:xfrm>
          <a:prstGeom prst="rect">
            <a:avLst/>
          </a:prstGeom>
          <a:noFill/>
          <a:ln>
            <a:noFill/>
          </a:ln>
        </p:spPr>
      </p:pic>
      <p:pic>
        <p:nvPicPr>
          <p:cNvPr id="305" name="Google Shape;305;g2d86cd16bca_0_20"/>
          <p:cNvPicPr preferRelativeResize="0"/>
          <p:nvPr/>
        </p:nvPicPr>
        <p:blipFill>
          <a:blip r:embed="rId4">
            <a:alphaModFix/>
          </a:blip>
          <a:stretch>
            <a:fillRect/>
          </a:stretch>
        </p:blipFill>
        <p:spPr>
          <a:xfrm>
            <a:off x="3247404" y="1094765"/>
            <a:ext cx="2953986" cy="2953986"/>
          </a:xfrm>
          <a:prstGeom prst="rect">
            <a:avLst/>
          </a:prstGeom>
          <a:noFill/>
          <a:ln>
            <a:noFill/>
          </a:ln>
        </p:spPr>
      </p:pic>
      <p:pic>
        <p:nvPicPr>
          <p:cNvPr id="306" name="Google Shape;306;g2d86cd16bca_0_20"/>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307" name="Google Shape;307;g2d86cd16bca_0_20"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DBD123FB-BC4F-CE8C-2FBD-503E7DBB316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g2d86f73e997_3_201"/>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313" name="Google Shape;313;g2d86f73e997_3_201"/>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314" name="Google Shape;314;g2d86f73e997_3_201"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315" name="Google Shape;315;g2d86f73e997_3_201"/>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1: Framing the Challenge</a:t>
            </a:r>
            <a:endParaRPr sz="3900" b="1">
              <a:solidFill>
                <a:srgbClr val="1D6F83"/>
              </a:solidFill>
              <a:latin typeface="Roboto Condensed"/>
              <a:ea typeface="Roboto Condensed"/>
              <a:cs typeface="Roboto Condensed"/>
              <a:sym typeface="Roboto Condensed"/>
            </a:endParaRPr>
          </a:p>
        </p:txBody>
      </p:sp>
      <p:sp>
        <p:nvSpPr>
          <p:cNvPr id="316" name="Google Shape;316;g2d86f73e997_3_201"/>
          <p:cNvSpPr txBox="1"/>
          <p:nvPr/>
        </p:nvSpPr>
        <p:spPr>
          <a:xfrm>
            <a:off x="408550" y="1684394"/>
            <a:ext cx="8658000" cy="160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i="0" u="none" strike="noStrike" cap="none">
                <a:solidFill>
                  <a:srgbClr val="000000"/>
                </a:solidFill>
                <a:latin typeface="Montserrat"/>
                <a:ea typeface="Montserrat"/>
                <a:cs typeface="Montserrat"/>
                <a:sym typeface="Montserrat"/>
              </a:rPr>
              <a:t>Moderator:  Zeyneb Magavi, HEET</a:t>
            </a:r>
            <a:endParaRPr sz="1400" i="0" u="none" strike="noStrike" cap="none">
              <a:solidFill>
                <a:srgbClr val="000000"/>
              </a:solidFill>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i="0" u="none" strike="noStrike" cap="none">
                <a:solidFill>
                  <a:schemeClr val="accent5"/>
                </a:solidFill>
                <a:latin typeface="Montserrat"/>
                <a:ea typeface="Montserrat"/>
                <a:cs typeface="Montserrat"/>
                <a:sym typeface="Montserrat"/>
              </a:rPr>
              <a:t>A Systems View of the Energy Transition and Role of Methane Emissions</a:t>
            </a:r>
            <a:r>
              <a:rPr lang="en-US" sz="1400" i="0" u="none" strike="noStrike" cap="none">
                <a:solidFill>
                  <a:srgbClr val="000000"/>
                </a:solidFill>
                <a:latin typeface="Montserrat"/>
                <a:ea typeface="Montserrat"/>
                <a:cs typeface="Montserrat"/>
                <a:sym typeface="Montserrat"/>
              </a:rPr>
              <a:t>, </a:t>
            </a:r>
            <a:r>
              <a:rPr lang="en-US" sz="1400" i="0" u="none" strike="noStrike" cap="none">
                <a:solidFill>
                  <a:srgbClr val="EF8600"/>
                </a:solidFill>
                <a:latin typeface="Montserrat"/>
                <a:ea typeface="Montserrat"/>
                <a:cs typeface="Montserrat"/>
                <a:sym typeface="Montserrat"/>
              </a:rPr>
              <a:t>Jason Jay, MIT</a:t>
            </a:r>
            <a:endParaRPr>
              <a:latin typeface="Montserrat"/>
              <a:ea typeface="Montserrat"/>
              <a:cs typeface="Montserrat"/>
              <a:sym typeface="Montserrat"/>
            </a:endParaRPr>
          </a:p>
          <a:p>
            <a:pPr marL="0" marR="0" lvl="0" indent="0" algn="l" rtl="0">
              <a:lnSpc>
                <a:spcPct val="100000"/>
              </a:lnSpc>
              <a:spcBef>
                <a:spcPts val="0"/>
              </a:spcBef>
              <a:spcAft>
                <a:spcPts val="0"/>
              </a:spcAft>
              <a:buNone/>
            </a:pPr>
            <a:r>
              <a:rPr lang="en-US" sz="1400" i="1" u="none" strike="noStrike" cap="none">
                <a:solidFill>
                  <a:srgbClr val="EF8600"/>
                </a:solidFill>
                <a:latin typeface="Montserrat"/>
                <a:ea typeface="Montserrat"/>
                <a:cs typeface="Montserrat"/>
                <a:sym typeface="Montserrat"/>
              </a:rPr>
              <a:t> </a:t>
            </a:r>
            <a:endParaRPr sz="1400" i="0" u="none" strike="noStrike" cap="none">
              <a:solidFill>
                <a:srgbClr val="EF86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i="0" u="none" strike="noStrike" cap="none">
                <a:solidFill>
                  <a:schemeClr val="accent5"/>
                </a:solidFill>
                <a:latin typeface="Montserrat"/>
                <a:ea typeface="Montserrat"/>
                <a:cs typeface="Montserrat"/>
                <a:sym typeface="Montserrat"/>
              </a:rPr>
              <a:t>Carbon Reduction Pathways for Building Stocks</a:t>
            </a:r>
            <a:r>
              <a:rPr lang="en-US" sz="1400" i="0" u="none" strike="noStrike" cap="none">
                <a:solidFill>
                  <a:srgbClr val="000000"/>
                </a:solidFill>
                <a:latin typeface="Montserrat"/>
                <a:ea typeface="Montserrat"/>
                <a:cs typeface="Montserrat"/>
                <a:sym typeface="Montserrat"/>
              </a:rPr>
              <a:t>, </a:t>
            </a:r>
            <a:r>
              <a:rPr lang="en-US" sz="1400" i="0" u="none" strike="noStrike" cap="none">
                <a:solidFill>
                  <a:srgbClr val="EF8600"/>
                </a:solidFill>
                <a:latin typeface="Montserrat"/>
                <a:ea typeface="Montserrat"/>
                <a:cs typeface="Montserrat"/>
                <a:sym typeface="Montserrat"/>
              </a:rPr>
              <a:t>Christoph Reinhart, MIT</a:t>
            </a:r>
            <a:endParaRPr sz="1400" i="0" u="none" strike="noStrike" cap="none">
              <a:solidFill>
                <a:srgbClr val="EF8600"/>
              </a:solidFill>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i="0" u="none" strike="noStrike" cap="none">
                <a:solidFill>
                  <a:schemeClr val="accent5"/>
                </a:solidFill>
                <a:latin typeface="Montserrat"/>
                <a:ea typeface="Montserrat"/>
                <a:cs typeface="Montserrat"/>
                <a:sym typeface="Montserrat"/>
              </a:rPr>
              <a:t>Climate, Energy and Health Nexus for GENs</a:t>
            </a:r>
            <a:r>
              <a:rPr lang="en-US" sz="1400" i="0" u="none" strike="noStrike" cap="none">
                <a:solidFill>
                  <a:srgbClr val="000000"/>
                </a:solidFill>
                <a:latin typeface="Montserrat"/>
                <a:ea typeface="Montserrat"/>
                <a:cs typeface="Montserrat"/>
                <a:sym typeface="Montserrat"/>
              </a:rPr>
              <a:t>, </a:t>
            </a:r>
            <a:r>
              <a:rPr lang="en-US" sz="1400" i="0" u="none" strike="noStrike" cap="none">
                <a:solidFill>
                  <a:srgbClr val="EF8600"/>
                </a:solidFill>
                <a:latin typeface="Montserrat"/>
                <a:ea typeface="Montserrat"/>
                <a:cs typeface="Montserrat"/>
                <a:sym typeface="Montserrat"/>
              </a:rPr>
              <a:t>Jonathan Buonocore, BUSPH  </a:t>
            </a:r>
            <a:endParaRPr sz="1400" i="0" u="none" strike="noStrike" cap="none">
              <a:solidFill>
                <a:srgbClr val="EF8600"/>
              </a:solidFill>
              <a:latin typeface="Montserrat"/>
              <a:ea typeface="Montserrat"/>
              <a:cs typeface="Montserrat"/>
              <a:sym typeface="Montserrat"/>
            </a:endParaRPr>
          </a:p>
        </p:txBody>
      </p:sp>
      <p:pic>
        <p:nvPicPr>
          <p:cNvPr id="317" name="Google Shape;317;g2d86f73e997_3_201" descr="Power Plant outline"/>
          <p:cNvPicPr preferRelativeResize="0"/>
          <p:nvPr/>
        </p:nvPicPr>
        <p:blipFill rotWithShape="1">
          <a:blip r:embed="rId6">
            <a:alphaModFix/>
          </a:blip>
          <a:srcRect/>
          <a:stretch/>
        </p:blipFill>
        <p:spPr>
          <a:xfrm>
            <a:off x="459383" y="496316"/>
            <a:ext cx="572700" cy="572700"/>
          </a:xfrm>
          <a:prstGeom prst="rect">
            <a:avLst/>
          </a:prstGeom>
          <a:noFill/>
          <a:ln>
            <a:noFill/>
          </a:ln>
        </p:spPr>
      </p:pic>
      <p:sp>
        <p:nvSpPr>
          <p:cNvPr id="2" name="Slide Number Placeholder 1">
            <a:extLst>
              <a:ext uri="{FF2B5EF4-FFF2-40B4-BE49-F238E27FC236}">
                <a16:creationId xmlns:a16="http://schemas.microsoft.com/office/drawing/2014/main" id="{7D57D2E5-DD71-CBEF-47B3-0942421FC65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2d86f73e997_3_56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What challenge are YOU trying to solve ? </a:t>
            </a:r>
            <a:endParaRPr/>
          </a:p>
        </p:txBody>
      </p:sp>
      <p:sp>
        <p:nvSpPr>
          <p:cNvPr id="323" name="Google Shape;323;g2d86f73e997_3_56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324" name="Google Shape;324;g2d86f73e997_3_56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325" name="Google Shape;325;g2d86f73e997_3_56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326" name="Google Shape;326;g2d86f73e997_3_56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327" name="Google Shape;327;g2d86f73e997_3_56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328" name="Google Shape;328;g2d86f73e997_3_56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A8B51854-CD55-695E-D31D-E2E47697586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3"/>
          <p:cNvSpPr txBox="1">
            <a:spLocks noGrp="1"/>
          </p:cNvSpPr>
          <p:nvPr>
            <p:ph type="ctrTitle"/>
          </p:nvPr>
        </p:nvSpPr>
        <p:spPr>
          <a:xfrm>
            <a:off x="311708" y="7336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Coffee Break</a:t>
            </a:r>
            <a:endParaRPr b="1">
              <a:solidFill>
                <a:srgbClr val="1D6F83"/>
              </a:solidFill>
            </a:endParaRPr>
          </a:p>
        </p:txBody>
      </p:sp>
      <p:pic>
        <p:nvPicPr>
          <p:cNvPr id="334" name="Google Shape;334;p33" descr="Coffee with solid fill"/>
          <p:cNvPicPr preferRelativeResize="0"/>
          <p:nvPr/>
        </p:nvPicPr>
        <p:blipFill rotWithShape="1">
          <a:blip r:embed="rId3">
            <a:alphaModFix/>
          </a:blip>
          <a:srcRect/>
          <a:stretch/>
        </p:blipFill>
        <p:spPr>
          <a:xfrm>
            <a:off x="4160111" y="3042692"/>
            <a:ext cx="914400" cy="914400"/>
          </a:xfrm>
          <a:prstGeom prst="rect">
            <a:avLst/>
          </a:prstGeom>
          <a:noFill/>
          <a:ln>
            <a:noFill/>
          </a:ln>
        </p:spPr>
      </p:pic>
      <p:pic>
        <p:nvPicPr>
          <p:cNvPr id="335" name="Google Shape;335;p33"/>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336" name="Google Shape;336;p33"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FB5871CD-EBDD-F8A0-4B6A-C96435DC05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41" name="Google Shape;341;g2d86f73e997_3_210"/>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342" name="Google Shape;342;g2d86f73e997_3_210"/>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343" name="Google Shape;343;g2d86f73e997_3_210"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344" name="Google Shape;344;g2d86f73e997_3_210"/>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2: People Landscape for GENs</a:t>
            </a:r>
            <a:endParaRPr sz="3900" b="1">
              <a:solidFill>
                <a:srgbClr val="1D6F83"/>
              </a:solidFill>
              <a:latin typeface="Roboto Condensed"/>
              <a:ea typeface="Roboto Condensed"/>
              <a:cs typeface="Roboto Condensed"/>
              <a:sym typeface="Roboto Condensed"/>
            </a:endParaRPr>
          </a:p>
        </p:txBody>
      </p:sp>
      <p:sp>
        <p:nvSpPr>
          <p:cNvPr id="345" name="Google Shape;345;g2d86f73e997_3_210"/>
          <p:cNvSpPr txBox="1"/>
          <p:nvPr/>
        </p:nvSpPr>
        <p:spPr>
          <a:xfrm>
            <a:off x="408550" y="1713469"/>
            <a:ext cx="8658000" cy="2031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a:solidFill>
                  <a:schemeClr val="dk1"/>
                </a:solidFill>
                <a:latin typeface="Montserrat"/>
                <a:ea typeface="Montserrat"/>
                <a:cs typeface="Montserrat"/>
                <a:sym typeface="Montserrat"/>
              </a:rPr>
              <a:t>Moderator:  Ania Camargo, Building Decarbonization Coalition  </a:t>
            </a:r>
            <a:endParaRPr>
              <a:solidFill>
                <a:schemeClr val="dk1"/>
              </a:solidFill>
              <a:latin typeface="Montserrat"/>
              <a:ea typeface="Montserrat"/>
              <a:cs typeface="Montserrat"/>
              <a:sym typeface="Montserrat"/>
            </a:endParaRPr>
          </a:p>
          <a:p>
            <a:pPr marL="0" lvl="0" indent="0" algn="l" rtl="0">
              <a:spcBef>
                <a:spcPts val="0"/>
              </a:spcBef>
              <a:spcAft>
                <a:spcPts val="0"/>
              </a:spcAft>
              <a:buNone/>
            </a:pPr>
            <a:endParaRPr>
              <a:solidFill>
                <a:schemeClr val="dk1"/>
              </a:solidFill>
              <a:latin typeface="Montserrat"/>
              <a:ea typeface="Montserrat"/>
              <a:cs typeface="Montserrat"/>
              <a:sym typeface="Montserrat"/>
            </a:endParaRPr>
          </a:p>
          <a:p>
            <a:pPr marL="285750" lvl="0" indent="-285750" algn="l" rtl="0">
              <a:spcBef>
                <a:spcPts val="0"/>
              </a:spcBef>
              <a:spcAft>
                <a:spcPts val="0"/>
              </a:spcAft>
              <a:buClr>
                <a:schemeClr val="dk1"/>
              </a:buClr>
              <a:buSzPts val="1400"/>
              <a:buChar char="•"/>
            </a:pPr>
            <a:r>
              <a:rPr lang="en-US">
                <a:solidFill>
                  <a:schemeClr val="accent5"/>
                </a:solidFill>
                <a:latin typeface="Montserrat"/>
                <a:ea typeface="Montserrat"/>
                <a:cs typeface="Montserrat"/>
                <a:sym typeface="Montserrat"/>
              </a:rPr>
              <a:t>An Ecological View of the Energy Transition, </a:t>
            </a:r>
            <a:r>
              <a:rPr lang="en-US">
                <a:solidFill>
                  <a:srgbClr val="EF8600"/>
                </a:solidFill>
                <a:latin typeface="Montserrat"/>
                <a:ea typeface="Montserrat"/>
                <a:cs typeface="Montserrat"/>
                <a:sym typeface="Montserrat"/>
              </a:rPr>
              <a:t>Nathan Phillips, Boston University  </a:t>
            </a:r>
            <a:endParaRPr>
              <a:solidFill>
                <a:schemeClr val="dk1"/>
              </a:solidFill>
              <a:latin typeface="Montserrat"/>
              <a:ea typeface="Montserrat"/>
              <a:cs typeface="Montserrat"/>
              <a:sym typeface="Montserrat"/>
            </a:endParaRPr>
          </a:p>
          <a:p>
            <a:pPr marL="285750" lvl="0" indent="-196850" algn="l" rtl="0">
              <a:spcBef>
                <a:spcPts val="0"/>
              </a:spcBef>
              <a:spcAft>
                <a:spcPts val="0"/>
              </a:spcAft>
              <a:buNone/>
            </a:pPr>
            <a:endParaRPr>
              <a:solidFill>
                <a:schemeClr val="dk1"/>
              </a:solidFill>
              <a:latin typeface="Montserrat"/>
              <a:ea typeface="Montserrat"/>
              <a:cs typeface="Montserrat"/>
              <a:sym typeface="Montserrat"/>
            </a:endParaRPr>
          </a:p>
          <a:p>
            <a:pPr marL="285750" lvl="0" indent="-285750" algn="l" rtl="0">
              <a:spcBef>
                <a:spcPts val="0"/>
              </a:spcBef>
              <a:spcAft>
                <a:spcPts val="0"/>
              </a:spcAft>
              <a:buClr>
                <a:schemeClr val="dk1"/>
              </a:buClr>
              <a:buSzPts val="1400"/>
              <a:buChar char="•"/>
            </a:pPr>
            <a:r>
              <a:rPr lang="en-US">
                <a:solidFill>
                  <a:schemeClr val="accent5"/>
                </a:solidFill>
                <a:latin typeface="Montserrat"/>
                <a:ea typeface="Montserrat"/>
                <a:cs typeface="Montserrat"/>
                <a:sym typeface="Montserrat"/>
              </a:rPr>
              <a:t>How GENs Can Meet Environmental Justice Priorities</a:t>
            </a:r>
            <a:r>
              <a:rPr lang="en-US">
                <a:solidFill>
                  <a:schemeClr val="dk1"/>
                </a:solidFill>
                <a:latin typeface="Montserrat"/>
                <a:ea typeface="Montserrat"/>
                <a:cs typeface="Montserrat"/>
                <a:sym typeface="Montserrat"/>
              </a:rPr>
              <a:t>, </a:t>
            </a:r>
            <a:r>
              <a:rPr lang="en-US">
                <a:solidFill>
                  <a:srgbClr val="EF8600"/>
                </a:solidFill>
                <a:latin typeface="Montserrat"/>
                <a:ea typeface="Montserrat"/>
                <a:cs typeface="Montserrat"/>
                <a:sym typeface="Montserrat"/>
              </a:rPr>
              <a:t>Chris Rabe, MIT </a:t>
            </a:r>
            <a:endParaRPr>
              <a:solidFill>
                <a:schemeClr val="dk1"/>
              </a:solidFill>
              <a:latin typeface="Montserrat"/>
              <a:ea typeface="Montserrat"/>
              <a:cs typeface="Montserrat"/>
              <a:sym typeface="Montserrat"/>
            </a:endParaRPr>
          </a:p>
          <a:p>
            <a:pPr marL="285750" lvl="0" indent="-196850" algn="l" rtl="0">
              <a:spcBef>
                <a:spcPts val="0"/>
              </a:spcBef>
              <a:spcAft>
                <a:spcPts val="0"/>
              </a:spcAft>
              <a:buNone/>
            </a:pPr>
            <a:endParaRPr>
              <a:solidFill>
                <a:schemeClr val="dk1"/>
              </a:solidFill>
              <a:latin typeface="Montserrat"/>
              <a:ea typeface="Montserrat"/>
              <a:cs typeface="Montserrat"/>
              <a:sym typeface="Montserrat"/>
            </a:endParaRPr>
          </a:p>
          <a:p>
            <a:pPr marL="285750" lvl="0" indent="-285750" algn="l" rtl="0">
              <a:spcBef>
                <a:spcPts val="0"/>
              </a:spcBef>
              <a:spcAft>
                <a:spcPts val="0"/>
              </a:spcAft>
              <a:buClr>
                <a:schemeClr val="dk1"/>
              </a:buClr>
              <a:buSzPts val="1400"/>
              <a:buChar char="•"/>
            </a:pPr>
            <a:r>
              <a:rPr lang="en-US">
                <a:solidFill>
                  <a:schemeClr val="accent5"/>
                </a:solidFill>
                <a:latin typeface="Montserrat"/>
                <a:ea typeface="Montserrat"/>
                <a:cs typeface="Montserrat"/>
                <a:sym typeface="Montserrat"/>
              </a:rPr>
              <a:t>GENs Origins from Moms Searching to Protect Their Children's Future</a:t>
            </a:r>
            <a:r>
              <a:rPr lang="en-US">
                <a:solidFill>
                  <a:schemeClr val="dk1"/>
                </a:solidFill>
                <a:latin typeface="Montserrat"/>
                <a:ea typeface="Montserrat"/>
                <a:cs typeface="Montserrat"/>
                <a:sym typeface="Montserrat"/>
              </a:rPr>
              <a:t>, </a:t>
            </a:r>
            <a:r>
              <a:rPr lang="en-US">
                <a:solidFill>
                  <a:srgbClr val="EF8600"/>
                </a:solidFill>
                <a:latin typeface="Montserrat"/>
                <a:ea typeface="Montserrat"/>
                <a:cs typeface="Montserrat"/>
                <a:sym typeface="Montserrat"/>
              </a:rPr>
              <a:t>Kelsey Wirth, Mothers Out Front</a:t>
            </a:r>
            <a:endParaRPr>
              <a:solidFill>
                <a:srgbClr val="EF8600"/>
              </a:solidFill>
              <a:latin typeface="Montserrat"/>
              <a:ea typeface="Montserrat"/>
              <a:cs typeface="Montserrat"/>
              <a:sym typeface="Montserrat"/>
            </a:endParaRPr>
          </a:p>
          <a:p>
            <a:pPr marL="457200" marR="0" lvl="0" indent="0" algn="l" rtl="0">
              <a:lnSpc>
                <a:spcPct val="100000"/>
              </a:lnSpc>
              <a:spcBef>
                <a:spcPts val="0"/>
              </a:spcBef>
              <a:spcAft>
                <a:spcPts val="0"/>
              </a:spcAft>
              <a:buNone/>
            </a:pPr>
            <a:endParaRPr>
              <a:latin typeface="Montserrat"/>
              <a:ea typeface="Montserrat"/>
              <a:cs typeface="Montserrat"/>
              <a:sym typeface="Montserrat"/>
            </a:endParaRPr>
          </a:p>
        </p:txBody>
      </p:sp>
      <p:pic>
        <p:nvPicPr>
          <p:cNvPr id="346" name="Google Shape;346;g2d86f73e997_3_210" descr="Family with two children outline"/>
          <p:cNvPicPr preferRelativeResize="0"/>
          <p:nvPr/>
        </p:nvPicPr>
        <p:blipFill rotWithShape="1">
          <a:blip r:embed="rId6">
            <a:alphaModFix/>
          </a:blip>
          <a:srcRect/>
          <a:stretch/>
        </p:blipFill>
        <p:spPr>
          <a:xfrm>
            <a:off x="493150" y="519007"/>
            <a:ext cx="572700" cy="572700"/>
          </a:xfrm>
          <a:prstGeom prst="rect">
            <a:avLst/>
          </a:prstGeom>
          <a:noFill/>
          <a:ln>
            <a:noFill/>
          </a:ln>
        </p:spPr>
      </p:pic>
      <p:sp>
        <p:nvSpPr>
          <p:cNvPr id="2" name="Slide Number Placeholder 1">
            <a:extLst>
              <a:ext uri="{FF2B5EF4-FFF2-40B4-BE49-F238E27FC236}">
                <a16:creationId xmlns:a16="http://schemas.microsoft.com/office/drawing/2014/main" id="{DBAB7F1F-0189-A049-5992-A1123C1EC08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2d86f73e997_3_58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Brainstorm the key stakeholders</a:t>
            </a:r>
            <a:endParaRPr/>
          </a:p>
        </p:txBody>
      </p:sp>
      <p:sp>
        <p:nvSpPr>
          <p:cNvPr id="352" name="Google Shape;352;g2d86f73e997_3_58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353" name="Google Shape;353;g2d86f73e997_3_58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354" name="Google Shape;354;g2d86f73e997_3_58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355" name="Google Shape;355;g2d86f73e997_3_58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356" name="Google Shape;356;g2d86f73e997_3_58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357" name="Google Shape;357;g2d86f73e997_3_58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B105D489-331D-1253-BD39-308528FDD9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Lunch Break</a:t>
            </a:r>
            <a:endParaRPr b="1">
              <a:solidFill>
                <a:srgbClr val="1D6F83"/>
              </a:solidFill>
            </a:endParaRPr>
          </a:p>
        </p:txBody>
      </p:sp>
      <p:pic>
        <p:nvPicPr>
          <p:cNvPr id="363" name="Google Shape;363;p35" descr="Restaurant outline"/>
          <p:cNvPicPr preferRelativeResize="0"/>
          <p:nvPr/>
        </p:nvPicPr>
        <p:blipFill rotWithShape="1">
          <a:blip r:embed="rId3">
            <a:alphaModFix/>
          </a:blip>
          <a:srcRect/>
          <a:stretch/>
        </p:blipFill>
        <p:spPr>
          <a:xfrm>
            <a:off x="4114800" y="2900360"/>
            <a:ext cx="914400" cy="914400"/>
          </a:xfrm>
          <a:prstGeom prst="rect">
            <a:avLst/>
          </a:prstGeom>
          <a:noFill/>
          <a:ln>
            <a:noFill/>
          </a:ln>
        </p:spPr>
      </p:pic>
      <p:pic>
        <p:nvPicPr>
          <p:cNvPr id="364" name="Google Shape;364;p35"/>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365" name="Google Shape;365;p35"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8FDFBE06-EEA0-B1ED-416A-C5C181AF61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g2d86f73e997_3_220"/>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371" name="Google Shape;371;g2d86f73e997_3_220"/>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372" name="Google Shape;372;g2d86f73e997_3_220"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373" name="Google Shape;373;g2d86f73e997_3_220"/>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3: Policy Landscape for GENs</a:t>
            </a:r>
            <a:endParaRPr sz="3900" b="1">
              <a:solidFill>
                <a:srgbClr val="1D6F83"/>
              </a:solidFill>
              <a:latin typeface="Roboto Condensed"/>
              <a:ea typeface="Roboto Condensed"/>
              <a:cs typeface="Roboto Condensed"/>
              <a:sym typeface="Roboto Condensed"/>
            </a:endParaRPr>
          </a:p>
        </p:txBody>
      </p:sp>
      <p:pic>
        <p:nvPicPr>
          <p:cNvPr id="374" name="Google Shape;374;g2d86f73e997_3_220" descr="Gavel outline"/>
          <p:cNvPicPr preferRelativeResize="0"/>
          <p:nvPr/>
        </p:nvPicPr>
        <p:blipFill rotWithShape="1">
          <a:blip r:embed="rId6">
            <a:alphaModFix/>
          </a:blip>
          <a:srcRect/>
          <a:stretch/>
        </p:blipFill>
        <p:spPr>
          <a:xfrm>
            <a:off x="470611" y="519004"/>
            <a:ext cx="572700" cy="572700"/>
          </a:xfrm>
          <a:prstGeom prst="rect">
            <a:avLst/>
          </a:prstGeom>
          <a:noFill/>
          <a:ln>
            <a:noFill/>
          </a:ln>
        </p:spPr>
      </p:pic>
      <p:sp>
        <p:nvSpPr>
          <p:cNvPr id="375" name="Google Shape;375;g2d86f73e997_3_220"/>
          <p:cNvSpPr txBox="1"/>
          <p:nvPr/>
        </p:nvSpPr>
        <p:spPr>
          <a:xfrm>
            <a:off x="436350" y="1413497"/>
            <a:ext cx="8741700" cy="2678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i="0" u="none" strike="noStrike" cap="none">
                <a:solidFill>
                  <a:srgbClr val="000000"/>
                </a:solidFill>
                <a:latin typeface="Montserrat Medium"/>
                <a:ea typeface="Montserrat Medium"/>
                <a:cs typeface="Montserrat Medium"/>
                <a:sym typeface="Montserrat Medium"/>
              </a:rPr>
              <a:t>Moderator: Andrew </a:t>
            </a:r>
            <a:r>
              <a:rPr lang="en-US">
                <a:latin typeface="Montserrat Medium"/>
                <a:ea typeface="Montserrat Medium"/>
                <a:cs typeface="Montserrat Medium"/>
                <a:sym typeface="Montserrat Medium"/>
              </a:rPr>
              <a:t>Iliff</a:t>
            </a:r>
            <a:r>
              <a:rPr lang="en-US" sz="1400" i="0" u="none" strike="noStrike" cap="none">
                <a:solidFill>
                  <a:srgbClr val="000000"/>
                </a:solidFill>
                <a:latin typeface="Montserrat Medium"/>
                <a:ea typeface="Montserrat Medium"/>
                <a:cs typeface="Montserrat Medium"/>
                <a:sym typeface="Montserrat Medium"/>
              </a:rPr>
              <a:t>, HEET  </a:t>
            </a:r>
            <a:endParaRPr>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000000"/>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Policy Case Study on the WARMTH Act,</a:t>
            </a:r>
            <a:r>
              <a:rPr lang="en-US" sz="1400" i="0" u="none" strike="noStrike" cap="none">
                <a:solidFill>
                  <a:srgbClr val="EF8600"/>
                </a:solidFill>
                <a:latin typeface="Montserrat Medium"/>
                <a:ea typeface="Montserrat Medium"/>
                <a:cs typeface="Montserrat Medium"/>
                <a:sym typeface="Montserrat Medium"/>
              </a:rPr>
              <a:t> Lorig Charkoudian, Maryland State Delegate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How Thermal Energy Networks (TENs) &amp; GENs Can Meet Workforce Needs, </a:t>
            </a:r>
            <a:r>
              <a:rPr lang="en-US" sz="1400" i="0" u="none" strike="noStrike" cap="none">
                <a:solidFill>
                  <a:srgbClr val="EF8600"/>
                </a:solidFill>
                <a:latin typeface="Montserrat Medium"/>
                <a:ea typeface="Montserrat Medium"/>
                <a:cs typeface="Montserrat Medium"/>
                <a:sym typeface="Montserrat Medium"/>
              </a:rPr>
              <a:t>Ryan Murphy, Climate Jobs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The Rapidly Evolving Policy Landscape for GENs &amp; TENs, </a:t>
            </a:r>
            <a:r>
              <a:rPr lang="en-US" sz="1400" i="0" u="none" strike="noStrike" cap="none">
                <a:solidFill>
                  <a:srgbClr val="EF8600"/>
                </a:solidFill>
                <a:latin typeface="Montserrat Medium"/>
                <a:ea typeface="Montserrat Medium"/>
                <a:cs typeface="Montserrat Medium"/>
                <a:sym typeface="Montserrat Medium"/>
              </a:rPr>
              <a:t>Ania Camargo , Building Decarbonization Coalition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The Potential Role of GENs in the </a:t>
            </a:r>
            <a:r>
              <a:rPr lang="en-US">
                <a:solidFill>
                  <a:schemeClr val="accent5"/>
                </a:solidFill>
                <a:latin typeface="Montserrat Medium"/>
                <a:ea typeface="Montserrat Medium"/>
                <a:cs typeface="Montserrat Medium"/>
                <a:sym typeface="Montserrat Medium"/>
              </a:rPr>
              <a:t>MA</a:t>
            </a:r>
            <a:r>
              <a:rPr lang="en-US" sz="1400" i="0" u="none" strike="noStrike" cap="none">
                <a:solidFill>
                  <a:schemeClr val="accent5"/>
                </a:solidFill>
                <a:latin typeface="Montserrat Medium"/>
                <a:ea typeface="Montserrat Medium"/>
                <a:cs typeface="Montserrat Medium"/>
                <a:sym typeface="Montserrat Medium"/>
              </a:rPr>
              <a:t> Natural Gas Transition, </a:t>
            </a:r>
            <a:r>
              <a:rPr lang="en-US" sz="1400" i="0" u="none" strike="noStrike" cap="none">
                <a:solidFill>
                  <a:srgbClr val="EF8600"/>
                </a:solidFill>
                <a:latin typeface="Montserrat Medium"/>
                <a:ea typeface="Montserrat Medium"/>
                <a:cs typeface="Montserrat Medium"/>
                <a:sym typeface="Montserrat Medium"/>
              </a:rPr>
              <a:t>James Van Nostrand, Chair of Department of Public Utilities M</a:t>
            </a:r>
            <a:r>
              <a:rPr lang="en-US">
                <a:solidFill>
                  <a:srgbClr val="EF8600"/>
                </a:solidFill>
                <a:latin typeface="Montserrat Medium"/>
                <a:ea typeface="Montserrat Medium"/>
                <a:cs typeface="Montserrat Medium"/>
                <a:sym typeface="Montserrat Medium"/>
              </a:rPr>
              <a:t>assachusetts</a:t>
            </a:r>
            <a:endParaRPr>
              <a:latin typeface="Montserrat Medium"/>
              <a:ea typeface="Montserrat Medium"/>
              <a:cs typeface="Montserrat Medium"/>
              <a:sym typeface="Montserrat Medium"/>
            </a:endParaRPr>
          </a:p>
        </p:txBody>
      </p:sp>
      <p:sp>
        <p:nvSpPr>
          <p:cNvPr id="2" name="Slide Number Placeholder 1">
            <a:extLst>
              <a:ext uri="{FF2B5EF4-FFF2-40B4-BE49-F238E27FC236}">
                <a16:creationId xmlns:a16="http://schemas.microsoft.com/office/drawing/2014/main" id="{4FDC4032-C935-96A4-EC17-5374D7000DE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d86f73e997_3_57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What is the largest policy challenge you see?</a:t>
            </a:r>
            <a:endParaRPr/>
          </a:p>
        </p:txBody>
      </p:sp>
      <p:sp>
        <p:nvSpPr>
          <p:cNvPr id="381" name="Google Shape;381;g2d86f73e997_3_57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382" name="Google Shape;382;g2d86f73e997_3_57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383" name="Google Shape;383;g2d86f73e997_3_57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384" name="Google Shape;384;g2d86f73e997_3_57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385" name="Google Shape;385;g2d86f73e997_3_57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386" name="Google Shape;386;g2d86f73e997_3_57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5FF5104C-F674-1DB6-C8D2-6A58EC8E42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Coffee Break</a:t>
            </a:r>
            <a:endParaRPr b="1">
              <a:solidFill>
                <a:srgbClr val="1D6F83"/>
              </a:solidFill>
            </a:endParaRPr>
          </a:p>
        </p:txBody>
      </p:sp>
      <p:pic>
        <p:nvPicPr>
          <p:cNvPr id="392" name="Google Shape;392;p37" descr="Coffee with solid fill"/>
          <p:cNvPicPr preferRelativeResize="0"/>
          <p:nvPr/>
        </p:nvPicPr>
        <p:blipFill rotWithShape="1">
          <a:blip r:embed="rId3">
            <a:alphaModFix/>
          </a:blip>
          <a:srcRect/>
          <a:stretch/>
        </p:blipFill>
        <p:spPr>
          <a:xfrm>
            <a:off x="4203686" y="3064492"/>
            <a:ext cx="914400" cy="914400"/>
          </a:xfrm>
          <a:prstGeom prst="rect">
            <a:avLst/>
          </a:prstGeom>
          <a:noFill/>
          <a:ln>
            <a:noFill/>
          </a:ln>
        </p:spPr>
      </p:pic>
      <p:pic>
        <p:nvPicPr>
          <p:cNvPr id="393" name="Google Shape;393;p37"/>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394" name="Google Shape;394;p37"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F960BE69-1BF6-2CC2-6641-AE5AF9B335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g2d86f73e997_3_231"/>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400" name="Google Shape;400;g2d86f73e997_3_231"/>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401" name="Google Shape;401;g2d86f73e997_3_231"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402" name="Google Shape;402;g2d86f73e997_3_231"/>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4: Scaling GENs</a:t>
            </a:r>
            <a:endParaRPr sz="3900" b="1">
              <a:solidFill>
                <a:srgbClr val="1D6F83"/>
              </a:solidFill>
              <a:latin typeface="Roboto Condensed"/>
              <a:ea typeface="Roboto Condensed"/>
              <a:cs typeface="Roboto Condensed"/>
              <a:sym typeface="Roboto Condensed"/>
            </a:endParaRPr>
          </a:p>
        </p:txBody>
      </p:sp>
      <p:pic>
        <p:nvPicPr>
          <p:cNvPr id="403" name="Google Shape;403;g2d86f73e997_3_231" descr="Globe outline"/>
          <p:cNvPicPr preferRelativeResize="0"/>
          <p:nvPr/>
        </p:nvPicPr>
        <p:blipFill rotWithShape="1">
          <a:blip r:embed="rId6">
            <a:alphaModFix/>
          </a:blip>
          <a:srcRect/>
          <a:stretch/>
        </p:blipFill>
        <p:spPr>
          <a:xfrm>
            <a:off x="467700" y="491888"/>
            <a:ext cx="626900" cy="626925"/>
          </a:xfrm>
          <a:prstGeom prst="rect">
            <a:avLst/>
          </a:prstGeom>
          <a:noFill/>
          <a:ln>
            <a:noFill/>
          </a:ln>
        </p:spPr>
      </p:pic>
      <p:sp>
        <p:nvSpPr>
          <p:cNvPr id="404" name="Google Shape;404;g2d86f73e997_3_231"/>
          <p:cNvSpPr txBox="1"/>
          <p:nvPr/>
        </p:nvSpPr>
        <p:spPr>
          <a:xfrm>
            <a:off x="506450" y="1514675"/>
            <a:ext cx="88653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i="0" u="none" strike="noStrike" cap="none">
                <a:solidFill>
                  <a:srgbClr val="000000"/>
                </a:solidFill>
                <a:latin typeface="Montserrat Medium"/>
                <a:ea typeface="Montserrat Medium"/>
                <a:cs typeface="Montserrat Medium"/>
                <a:sym typeface="Montserrat Medium"/>
              </a:rPr>
              <a:t>Moderator:  Zeyneb Magavi, HEET  </a:t>
            </a:r>
            <a:endParaRPr>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000000"/>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The Growth of GENs in Europe, </a:t>
            </a:r>
            <a:r>
              <a:rPr lang="en-US" sz="1400" i="0" u="none" strike="noStrike" cap="none">
                <a:solidFill>
                  <a:srgbClr val="EF8600"/>
                </a:solidFill>
                <a:latin typeface="Montserrat Medium"/>
                <a:ea typeface="Montserrat Medium"/>
                <a:cs typeface="Montserrat Medium"/>
                <a:sym typeface="Montserrat Medium"/>
              </a:rPr>
              <a:t>Sanjeev Kumar, European Geothermal Energy Council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Utility Perspective on Scaling GENs, </a:t>
            </a:r>
            <a:r>
              <a:rPr lang="en-US" sz="1400" i="0" u="none" strike="noStrike" cap="none">
                <a:solidFill>
                  <a:srgbClr val="EF8600"/>
                </a:solidFill>
                <a:latin typeface="Montserrat Medium"/>
                <a:ea typeface="Montserrat Medium"/>
                <a:cs typeface="Montserrat Medium"/>
                <a:sym typeface="Montserrat Medium"/>
              </a:rPr>
              <a:t>Nikki Bruno, Eversource Energy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Business Models for Deploying GENs, </a:t>
            </a:r>
            <a:r>
              <a:rPr lang="en-US" sz="1400" i="0" u="none" strike="noStrike" cap="none">
                <a:solidFill>
                  <a:srgbClr val="EF8600"/>
                </a:solidFill>
                <a:latin typeface="Montserrat Medium"/>
                <a:ea typeface="Montserrat Medium"/>
                <a:cs typeface="Montserrat Medium"/>
                <a:sym typeface="Montserrat Medium"/>
              </a:rPr>
              <a:t>Don Lessard, MIT (emeritus)  </a:t>
            </a:r>
            <a:endParaRPr>
              <a:latin typeface="Montserrat Medium"/>
              <a:ea typeface="Montserrat Medium"/>
              <a:cs typeface="Montserrat Medium"/>
              <a:sym typeface="Montserrat Medium"/>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Medium"/>
              <a:ea typeface="Montserrat Medium"/>
              <a:cs typeface="Montserrat Medium"/>
              <a:sym typeface="Montserrat Medium"/>
            </a:endParaRPr>
          </a:p>
          <a:p>
            <a:pPr marL="285750" marR="0" lvl="0" indent="-285750" algn="l" rtl="0">
              <a:lnSpc>
                <a:spcPct val="100000"/>
              </a:lnSpc>
              <a:spcBef>
                <a:spcPts val="0"/>
              </a:spcBef>
              <a:spcAft>
                <a:spcPts val="0"/>
              </a:spcAft>
              <a:buClr>
                <a:srgbClr val="000000"/>
              </a:buClr>
              <a:buSzPts val="1400"/>
              <a:buFont typeface="Montserrat Medium"/>
              <a:buChar char="•"/>
            </a:pPr>
            <a:r>
              <a:rPr lang="en-US" sz="1400" i="0" u="none" strike="noStrike" cap="none">
                <a:solidFill>
                  <a:schemeClr val="accent5"/>
                </a:solidFill>
                <a:latin typeface="Montserrat Medium"/>
                <a:ea typeface="Montserrat Medium"/>
                <a:cs typeface="Montserrat Medium"/>
                <a:sym typeface="Montserrat Medium"/>
              </a:rPr>
              <a:t>Expanding GENs at a Global Scale, </a:t>
            </a:r>
            <a:r>
              <a:rPr lang="en-US" sz="1400" i="0" u="none" strike="noStrike" cap="none">
                <a:solidFill>
                  <a:srgbClr val="EF8600"/>
                </a:solidFill>
                <a:latin typeface="Montserrat Medium"/>
                <a:ea typeface="Montserrat Medium"/>
                <a:cs typeface="Montserrat Medium"/>
                <a:sym typeface="Montserrat Medium"/>
              </a:rPr>
              <a:t>Hela Cheikhrouhou, International Finance Corporation</a:t>
            </a:r>
            <a:r>
              <a:rPr lang="en-US">
                <a:solidFill>
                  <a:srgbClr val="EF8600"/>
                </a:solidFill>
                <a:latin typeface="Montserrat Medium"/>
                <a:ea typeface="Montserrat Medium"/>
                <a:cs typeface="Montserrat Medium"/>
                <a:sym typeface="Montserrat Medium"/>
              </a:rPr>
              <a:t>, World Bank Group</a:t>
            </a:r>
            <a:endParaRPr>
              <a:latin typeface="Montserrat Medium"/>
              <a:ea typeface="Montserrat Medium"/>
              <a:cs typeface="Montserrat Medium"/>
              <a:sym typeface="Montserrat Medium"/>
            </a:endParaRPr>
          </a:p>
        </p:txBody>
      </p:sp>
      <p:sp>
        <p:nvSpPr>
          <p:cNvPr id="2" name="Slide Number Placeholder 1">
            <a:extLst>
              <a:ext uri="{FF2B5EF4-FFF2-40B4-BE49-F238E27FC236}">
                <a16:creationId xmlns:a16="http://schemas.microsoft.com/office/drawing/2014/main" id="{4B5EEEA2-EF17-7726-36AE-56A14B0FC14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2d86f73e997_3_59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Say it is a race - where will GENs get to scale first ?</a:t>
            </a:r>
            <a:endParaRPr/>
          </a:p>
        </p:txBody>
      </p:sp>
      <p:sp>
        <p:nvSpPr>
          <p:cNvPr id="410" name="Google Shape;410;g2d86f73e997_3_59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411" name="Google Shape;411;g2d86f73e997_3_59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412" name="Google Shape;412;g2d86f73e997_3_59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413" name="Google Shape;413;g2d86f73e997_3_59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414" name="Google Shape;414;g2d86f73e997_3_59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415" name="Google Shape;415;g2d86f73e997_3_59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7D30E4CB-D1FE-077F-E194-BF5EC59F3C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g2d86f73e997_3_242"/>
          <p:cNvPicPr preferRelativeResize="0"/>
          <p:nvPr/>
        </p:nvPicPr>
        <p:blipFill>
          <a:blip r:embed="rId3">
            <a:alphaModFix/>
          </a:blip>
          <a:stretch>
            <a:fillRect/>
          </a:stretch>
        </p:blipFill>
        <p:spPr>
          <a:xfrm>
            <a:off x="789450" y="512426"/>
            <a:ext cx="7565101" cy="3508301"/>
          </a:xfrm>
          <a:prstGeom prst="rect">
            <a:avLst/>
          </a:prstGeom>
          <a:noFill/>
          <a:ln>
            <a:noFill/>
          </a:ln>
        </p:spPr>
      </p:pic>
      <p:pic>
        <p:nvPicPr>
          <p:cNvPr id="421" name="Google Shape;421;g2d86f73e997_3_242"/>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422" name="Google Shape;422;g2d86f73e997_3_242"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423" name="Google Shape;423;g2d86f73e997_3_242"/>
          <p:cNvSpPr txBox="1">
            <a:spLocks noGrp="1"/>
          </p:cNvSpPr>
          <p:nvPr>
            <p:ph type="ctrTitle" idx="4294967295"/>
          </p:nvPr>
        </p:nvSpPr>
        <p:spPr>
          <a:xfrm>
            <a:off x="311700" y="583915"/>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solidFill>
                  <a:srgbClr val="E86229"/>
                </a:solidFill>
                <a:latin typeface="Roboto Condensed"/>
                <a:ea typeface="Roboto Condensed"/>
                <a:cs typeface="Roboto Condensed"/>
                <a:sym typeface="Roboto Condensed"/>
              </a:rPr>
              <a:t>Closing Day 1</a:t>
            </a:r>
            <a:endParaRPr sz="3900" b="1">
              <a:solidFill>
                <a:srgbClr val="1D6F83"/>
              </a:solidFill>
              <a:latin typeface="Roboto Condensed"/>
              <a:ea typeface="Roboto Condensed"/>
              <a:cs typeface="Roboto Condensed"/>
              <a:sym typeface="Roboto Condensed"/>
            </a:endParaRPr>
          </a:p>
        </p:txBody>
      </p:sp>
      <p:sp>
        <p:nvSpPr>
          <p:cNvPr id="424" name="Google Shape;424;g2d86f73e997_3_242"/>
          <p:cNvSpPr txBox="1">
            <a:spLocks noGrp="1"/>
          </p:cNvSpPr>
          <p:nvPr>
            <p:ph type="ctrTitle" idx="4294967295"/>
          </p:nvPr>
        </p:nvSpPr>
        <p:spPr>
          <a:xfrm>
            <a:off x="311700" y="3493315"/>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solidFill>
                  <a:srgbClr val="E86229"/>
                </a:solidFill>
                <a:latin typeface="Roboto Condensed"/>
                <a:ea typeface="Roboto Condensed"/>
                <a:cs typeface="Roboto Condensed"/>
                <a:sym typeface="Roboto Condensed"/>
              </a:rPr>
              <a:t>#ThinkThermalTogether</a:t>
            </a:r>
            <a:endParaRPr sz="3900" b="1">
              <a:solidFill>
                <a:srgbClr val="1D6F83"/>
              </a:solidFill>
              <a:latin typeface="Roboto Condensed"/>
              <a:ea typeface="Roboto Condensed"/>
              <a:cs typeface="Roboto Condensed"/>
              <a:sym typeface="Roboto Condensed"/>
            </a:endParaRPr>
          </a:p>
        </p:txBody>
      </p:sp>
      <p:sp>
        <p:nvSpPr>
          <p:cNvPr id="2" name="Slide Number Placeholder 1">
            <a:extLst>
              <a:ext uri="{FF2B5EF4-FFF2-40B4-BE49-F238E27FC236}">
                <a16:creationId xmlns:a16="http://schemas.microsoft.com/office/drawing/2014/main" id="{07B80183-E79C-8C11-BD3E-20AC0CA2B6E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g2d86f73e997_3_357"/>
          <p:cNvPicPr preferRelativeResize="0"/>
          <p:nvPr/>
        </p:nvPicPr>
        <p:blipFill rotWithShape="1">
          <a:blip r:embed="rId3">
            <a:alphaModFix/>
          </a:blip>
          <a:srcRect/>
          <a:stretch/>
        </p:blipFill>
        <p:spPr>
          <a:xfrm>
            <a:off x="-4673" y="-58856"/>
            <a:ext cx="9148673" cy="5202356"/>
          </a:xfrm>
          <a:prstGeom prst="rect">
            <a:avLst/>
          </a:prstGeom>
          <a:noFill/>
          <a:ln>
            <a:noFill/>
          </a:ln>
        </p:spPr>
      </p:pic>
      <p:sp>
        <p:nvSpPr>
          <p:cNvPr id="430" name="Google Shape;430;g2d86f73e997_3_357"/>
          <p:cNvSpPr txBox="1"/>
          <p:nvPr/>
        </p:nvSpPr>
        <p:spPr>
          <a:xfrm>
            <a:off x="307881" y="1759739"/>
            <a:ext cx="87201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4200"/>
              <a:buFont typeface="Arial"/>
              <a:buNone/>
            </a:pPr>
            <a:r>
              <a:rPr lang="en-US" sz="4200" b="1" i="0" u="none" strike="noStrike" cap="none">
                <a:solidFill>
                  <a:schemeClr val="dk1"/>
                </a:solidFill>
                <a:latin typeface="Roboto Condensed"/>
                <a:ea typeface="Roboto Condensed"/>
                <a:cs typeface="Roboto Condensed"/>
                <a:sym typeface="Roboto Condensed"/>
              </a:rPr>
              <a:t>Geothermal Energy Networks: </a:t>
            </a:r>
            <a:endParaRPr/>
          </a:p>
          <a:p>
            <a:pPr marL="0" marR="0" lvl="0" indent="0" algn="l" rtl="0">
              <a:lnSpc>
                <a:spcPct val="100000"/>
              </a:lnSpc>
              <a:spcBef>
                <a:spcPts val="0"/>
              </a:spcBef>
              <a:spcAft>
                <a:spcPts val="0"/>
              </a:spcAft>
              <a:buClr>
                <a:schemeClr val="dk1"/>
              </a:buClr>
              <a:buSzPts val="4200"/>
              <a:buFont typeface="Arial"/>
              <a:buNone/>
            </a:pPr>
            <a:r>
              <a:rPr lang="en-US" sz="3200" b="1" i="0" u="none" strike="noStrike" cap="none">
                <a:solidFill>
                  <a:schemeClr val="dk1"/>
                </a:solidFill>
                <a:latin typeface="Roboto Condensed"/>
                <a:ea typeface="Roboto Condensed"/>
                <a:cs typeface="Roboto Condensed"/>
                <a:sym typeface="Roboto Condensed"/>
              </a:rPr>
              <a:t>Transforming our Thermal Energy System</a:t>
            </a:r>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Montserrat SemiBold"/>
                <a:ea typeface="Montserrat SemiBold"/>
                <a:cs typeface="Montserrat SemiBold"/>
                <a:sym typeface="Montserrat SemiBold"/>
              </a:rPr>
              <a:t>January 30-31, 2024</a:t>
            </a:r>
            <a:endParaRPr sz="1400" b="0" i="0" u="none" strike="noStrike" cap="none">
              <a:solidFill>
                <a:srgbClr val="000000"/>
              </a:solidFill>
              <a:latin typeface="Arial"/>
              <a:ea typeface="Arial"/>
              <a:cs typeface="Arial"/>
              <a:sym typeface="Arial"/>
            </a:endParaRPr>
          </a:p>
        </p:txBody>
      </p:sp>
      <p:pic>
        <p:nvPicPr>
          <p:cNvPr id="431" name="Google Shape;431;g2d86f73e997_3_357"/>
          <p:cNvPicPr preferRelativeResize="0"/>
          <p:nvPr/>
        </p:nvPicPr>
        <p:blipFill rotWithShape="1">
          <a:blip r:embed="rId4">
            <a:alphaModFix/>
          </a:blip>
          <a:srcRect/>
          <a:stretch/>
        </p:blipFill>
        <p:spPr>
          <a:xfrm>
            <a:off x="489650" y="986550"/>
            <a:ext cx="784378" cy="498300"/>
          </a:xfrm>
          <a:prstGeom prst="rect">
            <a:avLst/>
          </a:prstGeom>
          <a:noFill/>
          <a:ln>
            <a:noFill/>
          </a:ln>
        </p:spPr>
      </p:pic>
      <p:pic>
        <p:nvPicPr>
          <p:cNvPr id="432" name="Google Shape;432;g2d86f73e997_3_357" descr="A black background with a black square&#10;&#10;Description automatically generated with medium confidence"/>
          <p:cNvPicPr preferRelativeResize="0"/>
          <p:nvPr/>
        </p:nvPicPr>
        <p:blipFill rotWithShape="1">
          <a:blip r:embed="rId5">
            <a:alphaModFix/>
          </a:blip>
          <a:srcRect/>
          <a:stretch/>
        </p:blipFill>
        <p:spPr>
          <a:xfrm>
            <a:off x="1583475" y="1006588"/>
            <a:ext cx="916450" cy="458225"/>
          </a:xfrm>
          <a:prstGeom prst="rect">
            <a:avLst/>
          </a:prstGeom>
          <a:noFill/>
          <a:ln>
            <a:noFill/>
          </a:ln>
        </p:spPr>
      </p:pic>
      <p:sp>
        <p:nvSpPr>
          <p:cNvPr id="2" name="Slide Number Placeholder 1">
            <a:extLst>
              <a:ext uri="{FF2B5EF4-FFF2-40B4-BE49-F238E27FC236}">
                <a16:creationId xmlns:a16="http://schemas.microsoft.com/office/drawing/2014/main" id="{DA709AD4-F334-4FC9-7A10-E56F83C89F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Google Shape;437;g2d86f73e997_3_351"/>
          <p:cNvPicPr preferRelativeResize="0"/>
          <p:nvPr/>
        </p:nvPicPr>
        <p:blipFill>
          <a:blip r:embed="rId3">
            <a:alphaModFix/>
          </a:blip>
          <a:stretch>
            <a:fillRect/>
          </a:stretch>
        </p:blipFill>
        <p:spPr>
          <a:xfrm>
            <a:off x="789450" y="664826"/>
            <a:ext cx="7565101" cy="3508301"/>
          </a:xfrm>
          <a:prstGeom prst="rect">
            <a:avLst/>
          </a:prstGeom>
          <a:noFill/>
          <a:ln>
            <a:noFill/>
          </a:ln>
        </p:spPr>
      </p:pic>
      <p:pic>
        <p:nvPicPr>
          <p:cNvPr id="438" name="Google Shape;438;g2d86f73e997_3_351"/>
          <p:cNvPicPr preferRelativeResize="0"/>
          <p:nvPr/>
        </p:nvPicPr>
        <p:blipFill rotWithShape="1">
          <a:blip r:embed="rId4">
            <a:alphaModFix/>
          </a:blip>
          <a:srcRect/>
          <a:stretch/>
        </p:blipFill>
        <p:spPr>
          <a:xfrm>
            <a:off x="3620225" y="1089563"/>
            <a:ext cx="707975" cy="449762"/>
          </a:xfrm>
          <a:prstGeom prst="rect">
            <a:avLst/>
          </a:prstGeom>
          <a:noFill/>
          <a:ln>
            <a:noFill/>
          </a:ln>
        </p:spPr>
      </p:pic>
      <p:pic>
        <p:nvPicPr>
          <p:cNvPr id="439" name="Google Shape;439;g2d86f73e997_3_351" descr="A black background with a black square&#10;&#10;Description automatically generated with medium confidence"/>
          <p:cNvPicPr preferRelativeResize="0"/>
          <p:nvPr/>
        </p:nvPicPr>
        <p:blipFill rotWithShape="1">
          <a:blip r:embed="rId5">
            <a:alphaModFix/>
          </a:blip>
          <a:srcRect/>
          <a:stretch/>
        </p:blipFill>
        <p:spPr>
          <a:xfrm>
            <a:off x="4675894" y="1089572"/>
            <a:ext cx="899532" cy="449750"/>
          </a:xfrm>
          <a:prstGeom prst="rect">
            <a:avLst/>
          </a:prstGeom>
          <a:noFill/>
          <a:ln>
            <a:noFill/>
          </a:ln>
        </p:spPr>
      </p:pic>
      <p:sp>
        <p:nvSpPr>
          <p:cNvPr id="440" name="Google Shape;440;g2d86f73e997_3_351"/>
          <p:cNvSpPr txBox="1">
            <a:spLocks noGrp="1"/>
          </p:cNvSpPr>
          <p:nvPr>
            <p:ph type="ctrTitle" idx="4294967295"/>
          </p:nvPr>
        </p:nvSpPr>
        <p:spPr>
          <a:xfrm>
            <a:off x="311700" y="3602190"/>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latin typeface="Roboto Condensed"/>
                <a:ea typeface="Roboto Condensed"/>
                <a:cs typeface="Roboto Condensed"/>
                <a:sym typeface="Roboto Condensed"/>
              </a:rPr>
              <a:t>#ThinkThermalTogether</a:t>
            </a:r>
            <a:endParaRPr sz="3900" b="1">
              <a:latin typeface="Roboto Condensed"/>
              <a:ea typeface="Roboto Condensed"/>
              <a:cs typeface="Roboto Condensed"/>
              <a:sym typeface="Roboto Condensed"/>
            </a:endParaRPr>
          </a:p>
        </p:txBody>
      </p:sp>
      <p:sp>
        <p:nvSpPr>
          <p:cNvPr id="2" name="Slide Number Placeholder 1">
            <a:extLst>
              <a:ext uri="{FF2B5EF4-FFF2-40B4-BE49-F238E27FC236}">
                <a16:creationId xmlns:a16="http://schemas.microsoft.com/office/drawing/2014/main" id="{07085B05-3492-7191-728C-171496145B0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g2d86f73e997_3_296"/>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446" name="Google Shape;446;g2d86f73e997_3_296"/>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447" name="Google Shape;447;g2d86f73e997_3_296"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448" name="Google Shape;448;g2d86f73e997_3_296"/>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5: Design Principles for GENs</a:t>
            </a:r>
            <a:endParaRPr sz="3900" b="1">
              <a:solidFill>
                <a:srgbClr val="1D6F83"/>
              </a:solidFill>
              <a:latin typeface="Roboto Condensed"/>
              <a:ea typeface="Roboto Condensed"/>
              <a:cs typeface="Roboto Condensed"/>
              <a:sym typeface="Roboto Condensed"/>
            </a:endParaRPr>
          </a:p>
        </p:txBody>
      </p:sp>
      <p:pic>
        <p:nvPicPr>
          <p:cNvPr id="449" name="Google Shape;449;g2d86f73e997_3_296" descr="Blueprint outline"/>
          <p:cNvPicPr preferRelativeResize="0"/>
          <p:nvPr/>
        </p:nvPicPr>
        <p:blipFill rotWithShape="1">
          <a:blip r:embed="rId6">
            <a:alphaModFix/>
          </a:blip>
          <a:srcRect/>
          <a:stretch/>
        </p:blipFill>
        <p:spPr>
          <a:xfrm>
            <a:off x="438771" y="495667"/>
            <a:ext cx="619362" cy="619362"/>
          </a:xfrm>
          <a:prstGeom prst="rect">
            <a:avLst/>
          </a:prstGeom>
          <a:noFill/>
          <a:ln>
            <a:noFill/>
          </a:ln>
        </p:spPr>
      </p:pic>
      <p:sp>
        <p:nvSpPr>
          <p:cNvPr id="450" name="Google Shape;450;g2d86f73e997_3_296"/>
          <p:cNvSpPr txBox="1"/>
          <p:nvPr/>
        </p:nvSpPr>
        <p:spPr>
          <a:xfrm>
            <a:off x="438775" y="1640564"/>
            <a:ext cx="8741700" cy="160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Montserrat"/>
                <a:ea typeface="Montserrat"/>
                <a:cs typeface="Montserrat"/>
                <a:sym typeface="Montserrat"/>
              </a:rPr>
              <a:t>Moderator:</a:t>
            </a:r>
            <a:r>
              <a:rPr lang="en-US" sz="1400" i="0" u="none" strike="noStrike" cap="none">
                <a:solidFill>
                  <a:srgbClr val="000000"/>
                </a:solidFill>
                <a:latin typeface="Montserrat"/>
                <a:ea typeface="Montserrat"/>
                <a:cs typeface="Montserrat"/>
                <a:sym typeface="Montserrat"/>
              </a:rPr>
              <a:t> Juliet Simpson, NREL</a:t>
            </a:r>
            <a:endParaRPr>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Introduction to Geothermal Heat Pumps, </a:t>
            </a:r>
            <a:r>
              <a:rPr lang="en-US" sz="1400" b="1" i="0" u="none" strike="noStrike" cap="none">
                <a:solidFill>
                  <a:srgbClr val="EF8600"/>
                </a:solidFill>
                <a:latin typeface="Montserrat"/>
                <a:ea typeface="Montserrat"/>
                <a:cs typeface="Montserrat"/>
                <a:sym typeface="Montserrat"/>
              </a:rPr>
              <a:t>Connor Dacquay, </a:t>
            </a:r>
            <a:r>
              <a:rPr lang="en-US" sz="1400" i="0" u="none" strike="noStrike" cap="none">
                <a:solidFill>
                  <a:srgbClr val="EF8600"/>
                </a:solidFill>
                <a:latin typeface="Montserrat"/>
                <a:ea typeface="Montserrat"/>
                <a:cs typeface="Montserrat"/>
                <a:sym typeface="Montserrat"/>
              </a:rPr>
              <a:t>GeoFease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Systemic Differences Between Geothermal Heat Pumps and GENs, </a:t>
            </a:r>
            <a:r>
              <a:rPr lang="en-US" sz="1400" b="1" i="0" u="none" strike="noStrike" cap="none">
                <a:solidFill>
                  <a:srgbClr val="EF8600"/>
                </a:solidFill>
                <a:latin typeface="Montserrat"/>
                <a:ea typeface="Montserrat"/>
                <a:cs typeface="Montserrat"/>
                <a:sym typeface="Montserrat"/>
              </a:rPr>
              <a:t>Nick Fry</a:t>
            </a:r>
            <a:r>
              <a:rPr lang="en-US" sz="1400" i="0" u="none" strike="noStrike" cap="none">
                <a:solidFill>
                  <a:srgbClr val="EF8600"/>
                </a:solidFill>
                <a:latin typeface="Montserrat"/>
                <a:ea typeface="Montserrat"/>
                <a:cs typeface="Montserrat"/>
                <a:sym typeface="Montserrat"/>
              </a:rPr>
              <a:t>, Jacobs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Introduction to Design of GENs, </a:t>
            </a:r>
            <a:r>
              <a:rPr lang="en-US" sz="1400" b="1" i="0" u="none" strike="noStrike" cap="none">
                <a:solidFill>
                  <a:srgbClr val="EF8600"/>
                </a:solidFill>
                <a:latin typeface="Montserrat"/>
                <a:ea typeface="Montserrat"/>
                <a:cs typeface="Montserrat"/>
                <a:sym typeface="Montserrat"/>
              </a:rPr>
              <a:t>Brian Urlaub, </a:t>
            </a:r>
            <a:r>
              <a:rPr lang="en-US" sz="1400" i="0" u="none" strike="noStrike" cap="none">
                <a:solidFill>
                  <a:srgbClr val="EF8600"/>
                </a:solidFill>
                <a:latin typeface="Montserrat"/>
                <a:ea typeface="Montserrat"/>
                <a:cs typeface="Montserrat"/>
                <a:sym typeface="Montserrat"/>
              </a:rPr>
              <a:t>Salas O'Brien </a:t>
            </a:r>
            <a:endParaRPr>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5BDD0D78-B882-87C7-E022-AC8A98B3AD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2d86f73e997_3_60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What advantages does a single-pipe ambient-temp loop design provide?</a:t>
            </a:r>
            <a:endParaRPr/>
          </a:p>
        </p:txBody>
      </p:sp>
      <p:sp>
        <p:nvSpPr>
          <p:cNvPr id="456" name="Google Shape;456;g2d86f73e997_3_60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457" name="Google Shape;457;g2d86f73e997_3_60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458" name="Google Shape;458;g2d86f73e997_3_60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459" name="Google Shape;459;g2d86f73e997_3_60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460" name="Google Shape;460;g2d86f73e997_3_60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461" name="Google Shape;461;g2d86f73e997_3_60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CD94C12C-FD82-DA06-BCE9-A8DBF31FC8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Coffee Break</a:t>
            </a:r>
            <a:endParaRPr b="1">
              <a:solidFill>
                <a:srgbClr val="1D6F83"/>
              </a:solidFill>
            </a:endParaRPr>
          </a:p>
        </p:txBody>
      </p:sp>
      <p:pic>
        <p:nvPicPr>
          <p:cNvPr id="467" name="Google Shape;467;p42" descr="Coffee with solid fill"/>
          <p:cNvPicPr preferRelativeResize="0"/>
          <p:nvPr/>
        </p:nvPicPr>
        <p:blipFill rotWithShape="1">
          <a:blip r:embed="rId3">
            <a:alphaModFix/>
          </a:blip>
          <a:srcRect/>
          <a:stretch/>
        </p:blipFill>
        <p:spPr>
          <a:xfrm>
            <a:off x="4203686" y="3064492"/>
            <a:ext cx="914400" cy="914400"/>
          </a:xfrm>
          <a:prstGeom prst="rect">
            <a:avLst/>
          </a:prstGeom>
          <a:noFill/>
          <a:ln>
            <a:noFill/>
          </a:ln>
        </p:spPr>
      </p:pic>
      <p:pic>
        <p:nvPicPr>
          <p:cNvPr id="468" name="Google Shape;468;p42"/>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469" name="Google Shape;469;p42"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EB223679-916F-A5EA-4ABB-EEF307FF46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g2d86f73e997_3_305"/>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475" name="Google Shape;475;g2d86f73e997_3_305"/>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476" name="Google Shape;476;g2d86f73e997_3_305"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477" name="Google Shape;477;g2d86f73e997_3_305"/>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6: Construction of GENs</a:t>
            </a:r>
            <a:endParaRPr sz="3900" b="1">
              <a:solidFill>
                <a:srgbClr val="1D6F83"/>
              </a:solidFill>
              <a:latin typeface="Roboto Condensed"/>
              <a:ea typeface="Roboto Condensed"/>
              <a:cs typeface="Roboto Condensed"/>
              <a:sym typeface="Roboto Condensed"/>
            </a:endParaRPr>
          </a:p>
        </p:txBody>
      </p:sp>
      <p:pic>
        <p:nvPicPr>
          <p:cNvPr id="478" name="Google Shape;478;g2d86f73e997_3_305" descr="Excavator outline"/>
          <p:cNvPicPr preferRelativeResize="0"/>
          <p:nvPr/>
        </p:nvPicPr>
        <p:blipFill rotWithShape="1">
          <a:blip r:embed="rId6">
            <a:alphaModFix/>
          </a:blip>
          <a:srcRect/>
          <a:stretch/>
        </p:blipFill>
        <p:spPr>
          <a:xfrm>
            <a:off x="408558" y="495667"/>
            <a:ext cx="619361" cy="619361"/>
          </a:xfrm>
          <a:prstGeom prst="rect">
            <a:avLst/>
          </a:prstGeom>
          <a:noFill/>
          <a:ln>
            <a:noFill/>
          </a:ln>
        </p:spPr>
      </p:pic>
      <p:sp>
        <p:nvSpPr>
          <p:cNvPr id="479" name="Google Shape;479;g2d86f73e997_3_305"/>
          <p:cNvSpPr txBox="1"/>
          <p:nvPr/>
        </p:nvSpPr>
        <p:spPr>
          <a:xfrm>
            <a:off x="408550" y="1509725"/>
            <a:ext cx="89523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ontserrat"/>
                <a:ea typeface="Montserrat"/>
                <a:cs typeface="Montserrat"/>
                <a:sym typeface="Montserrat"/>
              </a:rPr>
              <a:t>Moderator:  </a:t>
            </a:r>
            <a:r>
              <a:rPr lang="en-US" sz="1400" i="0" u="none" strike="noStrike" cap="none">
                <a:solidFill>
                  <a:schemeClr val="dk1"/>
                </a:solidFill>
                <a:latin typeface="Montserrat"/>
                <a:ea typeface="Montserrat"/>
                <a:cs typeface="Montserrat"/>
                <a:sym typeface="Montserrat"/>
              </a:rPr>
              <a:t>Isabel Varela, HEET</a:t>
            </a:r>
            <a:r>
              <a:rPr lang="en-US" sz="1400" b="1" i="0" u="none" strike="noStrike" cap="none">
                <a:solidFill>
                  <a:schemeClr val="dk1"/>
                </a:solidFill>
                <a:latin typeface="Montserrat"/>
                <a:ea typeface="Montserrat"/>
                <a:cs typeface="Montserrat"/>
                <a:sym typeface="Montserrat"/>
              </a:rPr>
              <a:t> </a:t>
            </a:r>
            <a:endParaRPr>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Thermal Response Tests for Geothermal Boreholes, </a:t>
            </a:r>
            <a:r>
              <a:rPr lang="en-US" sz="1400" b="1" i="0" u="none" strike="noStrike" cap="none">
                <a:solidFill>
                  <a:srgbClr val="EF8600"/>
                </a:solidFill>
                <a:latin typeface="Montserrat"/>
                <a:ea typeface="Montserrat"/>
                <a:cs typeface="Montserrat"/>
                <a:sym typeface="Montserrat"/>
              </a:rPr>
              <a:t>Garen Ewbank, </a:t>
            </a:r>
            <a:r>
              <a:rPr lang="en-US" sz="1400" i="0" u="none" strike="noStrike" cap="none">
                <a:solidFill>
                  <a:srgbClr val="EF8600"/>
                </a:solidFill>
                <a:latin typeface="Montserrat"/>
                <a:ea typeface="Montserrat"/>
                <a:cs typeface="Montserrat"/>
                <a:sym typeface="Montserrat"/>
              </a:rPr>
              <a:t>GreyEdge Group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rgbClr val="EF86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Emerging Code &amp; Standards for Ambient Temperature Loops, </a:t>
            </a:r>
            <a:r>
              <a:rPr lang="en-US" sz="1400" b="1" i="0" u="none" strike="noStrike" cap="none">
                <a:solidFill>
                  <a:srgbClr val="EF8600"/>
                </a:solidFill>
                <a:latin typeface="Montserrat"/>
                <a:ea typeface="Montserrat"/>
                <a:cs typeface="Montserrat"/>
                <a:sym typeface="Montserrat"/>
              </a:rPr>
              <a:t>Mark Metzner, </a:t>
            </a:r>
            <a:r>
              <a:rPr lang="en-US" sz="1400" i="0" u="none" strike="noStrike" cap="none">
                <a:solidFill>
                  <a:srgbClr val="EF8600"/>
                </a:solidFill>
                <a:latin typeface="Montserrat"/>
                <a:ea typeface="Montserrat"/>
                <a:cs typeface="Montserrat"/>
                <a:sym typeface="Montserrat"/>
              </a:rPr>
              <a:t>Endurant Energy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Introduction to Drilling Geothermal Boreholes, </a:t>
            </a:r>
            <a:r>
              <a:rPr lang="en-US" sz="1400" b="1" i="0" u="none" strike="noStrike" cap="none">
                <a:solidFill>
                  <a:srgbClr val="EF8600"/>
                </a:solidFill>
                <a:latin typeface="Montserrat"/>
                <a:ea typeface="Montserrat"/>
                <a:cs typeface="Montserrat"/>
                <a:sym typeface="Montserrat"/>
              </a:rPr>
              <a:t>Brock Yordy, </a:t>
            </a:r>
            <a:r>
              <a:rPr lang="en-US" sz="1400" i="0" u="none" strike="noStrike" cap="none">
                <a:solidFill>
                  <a:srgbClr val="EF8600"/>
                </a:solidFill>
                <a:latin typeface="Montserrat"/>
                <a:ea typeface="Montserrat"/>
                <a:cs typeface="Montserrat"/>
                <a:sym typeface="Montserrat"/>
              </a:rPr>
              <a:t>Geothermal Drilling Association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Constructing and Commissioning a GEN, </a:t>
            </a:r>
            <a:r>
              <a:rPr lang="en-US" sz="1400" b="1" i="0" u="none" strike="noStrike" cap="none">
                <a:solidFill>
                  <a:srgbClr val="EF8600"/>
                </a:solidFill>
                <a:latin typeface="Montserrat"/>
                <a:ea typeface="Montserrat"/>
                <a:cs typeface="Montserrat"/>
                <a:sym typeface="Montserrat"/>
              </a:rPr>
              <a:t>Eric Bosworth, </a:t>
            </a:r>
            <a:r>
              <a:rPr lang="en-US" sz="1400" i="0" u="none" strike="noStrike" cap="none">
                <a:solidFill>
                  <a:srgbClr val="EF8600"/>
                </a:solidFill>
                <a:latin typeface="Montserrat"/>
                <a:ea typeface="Montserrat"/>
                <a:cs typeface="Montserrat"/>
                <a:sym typeface="Montserrat"/>
              </a:rPr>
              <a:t>Eversource Energy </a:t>
            </a:r>
            <a:endParaRPr>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74898304-FCFF-5D73-C576-547937D10E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g2d86f73e997_3_61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What innovations are most needed to build more, faster, for less ?</a:t>
            </a:r>
            <a:endParaRPr/>
          </a:p>
        </p:txBody>
      </p:sp>
      <p:sp>
        <p:nvSpPr>
          <p:cNvPr id="485" name="Google Shape;485;g2d86f73e997_3_61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486" name="Google Shape;486;g2d86f73e997_3_61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487" name="Google Shape;487;g2d86f73e997_3_61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488" name="Google Shape;488;g2d86f73e997_3_61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489" name="Google Shape;489;g2d86f73e997_3_61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490" name="Google Shape;490;g2d86f73e997_3_61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96A5ACD4-DEE4-69D8-80D9-FF4201F1D2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4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Lunch Break</a:t>
            </a:r>
            <a:endParaRPr b="1">
              <a:solidFill>
                <a:srgbClr val="1D6F83"/>
              </a:solidFill>
            </a:endParaRPr>
          </a:p>
        </p:txBody>
      </p:sp>
      <p:pic>
        <p:nvPicPr>
          <p:cNvPr id="496" name="Google Shape;496;p40" descr="Restaurant outline"/>
          <p:cNvPicPr preferRelativeResize="0"/>
          <p:nvPr/>
        </p:nvPicPr>
        <p:blipFill rotWithShape="1">
          <a:blip r:embed="rId3">
            <a:alphaModFix/>
          </a:blip>
          <a:srcRect/>
          <a:stretch/>
        </p:blipFill>
        <p:spPr>
          <a:xfrm>
            <a:off x="4114800" y="2900360"/>
            <a:ext cx="914400" cy="914400"/>
          </a:xfrm>
          <a:prstGeom prst="rect">
            <a:avLst/>
          </a:prstGeom>
          <a:noFill/>
          <a:ln>
            <a:noFill/>
          </a:ln>
        </p:spPr>
      </p:pic>
      <p:pic>
        <p:nvPicPr>
          <p:cNvPr id="497" name="Google Shape;497;p40"/>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498" name="Google Shape;498;p40"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3AC664BA-C96B-C7CF-76B0-1D99DBD66E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g2d86f73e997_3_314"/>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504" name="Google Shape;504;g2d86f73e997_3_314"/>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505" name="Google Shape;505;g2d86f73e997_3_314"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506" name="Google Shape;506;g2d86f73e997_3_314"/>
          <p:cNvSpPr txBox="1">
            <a:spLocks noGrp="1"/>
          </p:cNvSpPr>
          <p:nvPr>
            <p:ph type="ctrTitle" idx="4294967295"/>
          </p:nvPr>
        </p:nvSpPr>
        <p:spPr>
          <a:xfrm>
            <a:off x="1249550" y="263400"/>
            <a:ext cx="7991400" cy="10839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7: Researching GENs &amp; Impacts</a:t>
            </a:r>
            <a:endParaRPr sz="3000" b="1">
              <a:solidFill>
                <a:srgbClr val="1D6F83"/>
              </a:solidFill>
              <a:latin typeface="Roboto Condensed"/>
              <a:ea typeface="Roboto Condensed"/>
              <a:cs typeface="Roboto Condensed"/>
              <a:sym typeface="Roboto Condensed"/>
            </a:endParaRPr>
          </a:p>
        </p:txBody>
      </p:sp>
      <p:pic>
        <p:nvPicPr>
          <p:cNvPr id="507" name="Google Shape;507;g2d86f73e997_3_314" descr="Power Plant outline"/>
          <p:cNvPicPr preferRelativeResize="0"/>
          <p:nvPr/>
        </p:nvPicPr>
        <p:blipFill rotWithShape="1">
          <a:blip r:embed="rId6">
            <a:alphaModFix/>
          </a:blip>
          <a:srcRect/>
          <a:stretch/>
        </p:blipFill>
        <p:spPr>
          <a:xfrm>
            <a:off x="459383" y="496316"/>
            <a:ext cx="572700" cy="572700"/>
          </a:xfrm>
          <a:prstGeom prst="rect">
            <a:avLst/>
          </a:prstGeom>
          <a:noFill/>
          <a:ln>
            <a:noFill/>
          </a:ln>
        </p:spPr>
      </p:pic>
      <p:sp>
        <p:nvSpPr>
          <p:cNvPr id="508" name="Google Shape;508;g2d86f73e997_3_314"/>
          <p:cNvSpPr txBox="1"/>
          <p:nvPr/>
        </p:nvSpPr>
        <p:spPr>
          <a:xfrm>
            <a:off x="459375" y="1771339"/>
            <a:ext cx="8741700" cy="160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Montserrat"/>
                <a:ea typeface="Montserrat"/>
                <a:cs typeface="Montserrat"/>
                <a:sym typeface="Montserrat"/>
              </a:rPr>
              <a:t>Moderator:</a:t>
            </a:r>
            <a:r>
              <a:rPr lang="en-US" sz="1400" i="0" u="none" strike="noStrike" cap="none">
                <a:solidFill>
                  <a:srgbClr val="000000"/>
                </a:solidFill>
                <a:latin typeface="Montserrat"/>
                <a:ea typeface="Montserrat"/>
                <a:cs typeface="Montserrat"/>
                <a:sym typeface="Montserrat"/>
              </a:rPr>
              <a:t> Zeyneb, HEET  </a:t>
            </a:r>
            <a:endParaRPr>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Discussion on existing grid impact knowledge with guests, </a:t>
            </a:r>
            <a:r>
              <a:rPr lang="en-US" sz="1400" b="1" i="0" u="none" strike="noStrike" cap="none">
                <a:solidFill>
                  <a:srgbClr val="EF8600"/>
                </a:solidFill>
                <a:latin typeface="Montserrat"/>
                <a:ea typeface="Montserrat"/>
                <a:cs typeface="Montserrat"/>
                <a:sym typeface="Montserrat"/>
              </a:rPr>
              <a:t>Xiaobing Liu, </a:t>
            </a:r>
            <a:r>
              <a:rPr lang="en-US" sz="1400" i="0" u="none" strike="noStrike" cap="none">
                <a:solidFill>
                  <a:srgbClr val="EF8600"/>
                </a:solidFill>
                <a:latin typeface="Montserrat"/>
                <a:ea typeface="Montserrat"/>
                <a:cs typeface="Montserrat"/>
                <a:sym typeface="Montserrat"/>
              </a:rPr>
              <a:t>ORNL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Learning from GENs</a:t>
            </a:r>
            <a:r>
              <a:rPr lang="en-US" sz="1400" b="1" i="0" u="none" strike="noStrike" cap="none">
                <a:solidFill>
                  <a:srgbClr val="EF8600"/>
                </a:solidFill>
                <a:latin typeface="Montserrat"/>
                <a:ea typeface="Montserrat"/>
                <a:cs typeface="Montserrat"/>
                <a:sym typeface="Montserrat"/>
              </a:rPr>
              <a:t>, Isabel Varela, </a:t>
            </a:r>
            <a:r>
              <a:rPr lang="en-US" sz="1400" i="0" u="none" strike="noStrike" cap="none">
                <a:solidFill>
                  <a:srgbClr val="EF8600"/>
                </a:solidFill>
                <a:latin typeface="Montserrat"/>
                <a:ea typeface="Montserrat"/>
                <a:cs typeface="Montserrat"/>
                <a:sym typeface="Montserrat"/>
              </a:rPr>
              <a:t>HEET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Techno-Economic Modeling of GENs</a:t>
            </a:r>
            <a:r>
              <a:rPr lang="en-US" sz="1400" b="1" i="0" u="none" strike="noStrike" cap="none">
                <a:solidFill>
                  <a:srgbClr val="EF8600"/>
                </a:solidFill>
                <a:latin typeface="Montserrat"/>
                <a:ea typeface="Montserrat"/>
                <a:cs typeface="Montserrat"/>
                <a:sym typeface="Montserrat"/>
              </a:rPr>
              <a:t>, Juliet Simpson, </a:t>
            </a:r>
            <a:r>
              <a:rPr lang="en-US" sz="1400" i="0" u="none" strike="noStrike" cap="none">
                <a:solidFill>
                  <a:srgbClr val="EF8600"/>
                </a:solidFill>
                <a:latin typeface="Montserrat"/>
                <a:ea typeface="Montserrat"/>
                <a:cs typeface="Montserrat"/>
                <a:sym typeface="Montserrat"/>
              </a:rPr>
              <a:t>NREL </a:t>
            </a:r>
            <a:endParaRPr>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440E56BB-86FB-2F03-0CD4-369C21B79C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g2d86f73e997_3_626"/>
          <p:cNvSpPr txBox="1">
            <a:spLocks noGrp="1"/>
          </p:cNvSpPr>
          <p:nvPr>
            <p:ph type="title"/>
          </p:nvPr>
        </p:nvSpPr>
        <p:spPr>
          <a:xfrm>
            <a:off x="464100" y="292625"/>
            <a:ext cx="87987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What data is needed to unlock investment and scaling?</a:t>
            </a:r>
            <a:endParaRPr/>
          </a:p>
        </p:txBody>
      </p:sp>
      <p:sp>
        <p:nvSpPr>
          <p:cNvPr id="514" name="Google Shape;514;g2d86f73e997_3_62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515" name="Google Shape;515;g2d86f73e997_3_62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516" name="Google Shape;516;g2d86f73e997_3_62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517" name="Google Shape;517;g2d86f73e997_3_62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518" name="Google Shape;518;g2d86f73e997_3_62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519" name="Google Shape;519;g2d86f73e997_3_62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3CD4A31D-CDF1-ED8F-393A-56C165C8558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4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b="1">
                <a:solidFill>
                  <a:srgbClr val="1D6F83"/>
                </a:solidFill>
              </a:rPr>
              <a:t>Coffee Break</a:t>
            </a:r>
            <a:endParaRPr b="1">
              <a:solidFill>
                <a:srgbClr val="1D6F83"/>
              </a:solidFill>
            </a:endParaRPr>
          </a:p>
        </p:txBody>
      </p:sp>
      <p:pic>
        <p:nvPicPr>
          <p:cNvPr id="525" name="Google Shape;525;p48" descr="Coffee with solid fill"/>
          <p:cNvPicPr preferRelativeResize="0"/>
          <p:nvPr/>
        </p:nvPicPr>
        <p:blipFill rotWithShape="1">
          <a:blip r:embed="rId3">
            <a:alphaModFix/>
          </a:blip>
          <a:srcRect/>
          <a:stretch/>
        </p:blipFill>
        <p:spPr>
          <a:xfrm>
            <a:off x="4203686" y="3064492"/>
            <a:ext cx="914400" cy="914400"/>
          </a:xfrm>
          <a:prstGeom prst="rect">
            <a:avLst/>
          </a:prstGeom>
          <a:noFill/>
          <a:ln>
            <a:noFill/>
          </a:ln>
        </p:spPr>
      </p:pic>
      <p:pic>
        <p:nvPicPr>
          <p:cNvPr id="526" name="Google Shape;526;p48"/>
          <p:cNvPicPr preferRelativeResize="0"/>
          <p:nvPr/>
        </p:nvPicPr>
        <p:blipFill rotWithShape="1">
          <a:blip r:embed="rId4">
            <a:alphaModFix/>
          </a:blip>
          <a:srcRect/>
          <a:stretch/>
        </p:blipFill>
        <p:spPr>
          <a:xfrm>
            <a:off x="8354301" y="4651652"/>
            <a:ext cx="572700" cy="363823"/>
          </a:xfrm>
          <a:prstGeom prst="rect">
            <a:avLst/>
          </a:prstGeom>
          <a:noFill/>
          <a:ln>
            <a:noFill/>
          </a:ln>
        </p:spPr>
      </p:pic>
      <p:pic>
        <p:nvPicPr>
          <p:cNvPr id="527" name="Google Shape;527;p48" descr="A black background with a black square&#10;&#10;Description automatically generated with medium confidence"/>
          <p:cNvPicPr preferRelativeResize="0"/>
          <p:nvPr/>
        </p:nvPicPr>
        <p:blipFill rotWithShape="1">
          <a:blip r:embed="rId5">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6CC857F5-1A4B-2576-3165-54F82A4332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32" name="Google Shape;532;g2d86f73e997_3_323"/>
          <p:cNvPicPr preferRelativeResize="0"/>
          <p:nvPr/>
        </p:nvPicPr>
        <p:blipFill>
          <a:blip r:embed="rId3">
            <a:alphaModFix/>
          </a:blip>
          <a:stretch>
            <a:fillRect/>
          </a:stretch>
        </p:blipFill>
        <p:spPr>
          <a:xfrm>
            <a:off x="-736175" y="3132807"/>
            <a:ext cx="8483973" cy="3098869"/>
          </a:xfrm>
          <a:prstGeom prst="rect">
            <a:avLst/>
          </a:prstGeom>
          <a:noFill/>
          <a:ln>
            <a:noFill/>
          </a:ln>
        </p:spPr>
      </p:pic>
      <p:pic>
        <p:nvPicPr>
          <p:cNvPr id="533" name="Google Shape;533;g2d86f73e997_3_323"/>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534" name="Google Shape;534;g2d86f73e997_3_323"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535" name="Google Shape;535;g2d86f73e997_3_323"/>
          <p:cNvSpPr txBox="1">
            <a:spLocks noGrp="1"/>
          </p:cNvSpPr>
          <p:nvPr>
            <p:ph type="ctrTitle" idx="4294967295"/>
          </p:nvPr>
        </p:nvSpPr>
        <p:spPr>
          <a:xfrm>
            <a:off x="1249550" y="263400"/>
            <a:ext cx="7651500" cy="10839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en-US" sz="3000">
                <a:solidFill>
                  <a:srgbClr val="E86229"/>
                </a:solidFill>
                <a:latin typeface="Montserrat SemiBold"/>
                <a:ea typeface="Montserrat SemiBold"/>
                <a:cs typeface="Montserrat SemiBold"/>
                <a:sym typeface="Montserrat SemiBold"/>
              </a:rPr>
              <a:t>Session 8: Case Studies of GENs</a:t>
            </a:r>
            <a:endParaRPr sz="3900" b="1">
              <a:solidFill>
                <a:srgbClr val="1D6F83"/>
              </a:solidFill>
              <a:latin typeface="Roboto Condensed"/>
              <a:ea typeface="Roboto Condensed"/>
              <a:cs typeface="Roboto Condensed"/>
              <a:sym typeface="Roboto Condensed"/>
            </a:endParaRPr>
          </a:p>
        </p:txBody>
      </p:sp>
      <p:pic>
        <p:nvPicPr>
          <p:cNvPr id="536" name="Google Shape;536;g2d86f73e997_3_323" descr="Architecture outline"/>
          <p:cNvPicPr preferRelativeResize="0"/>
          <p:nvPr/>
        </p:nvPicPr>
        <p:blipFill rotWithShape="1">
          <a:blip r:embed="rId6">
            <a:alphaModFix/>
          </a:blip>
          <a:srcRect/>
          <a:stretch/>
        </p:blipFill>
        <p:spPr>
          <a:xfrm>
            <a:off x="408547" y="436748"/>
            <a:ext cx="737219" cy="737219"/>
          </a:xfrm>
          <a:prstGeom prst="rect">
            <a:avLst/>
          </a:prstGeom>
          <a:noFill/>
          <a:ln>
            <a:noFill/>
          </a:ln>
        </p:spPr>
      </p:pic>
      <p:sp>
        <p:nvSpPr>
          <p:cNvPr id="537" name="Google Shape;537;g2d86f73e997_3_323"/>
          <p:cNvSpPr txBox="1"/>
          <p:nvPr/>
        </p:nvSpPr>
        <p:spPr>
          <a:xfrm>
            <a:off x="408550" y="1564139"/>
            <a:ext cx="87417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Montserrat"/>
                <a:ea typeface="Montserrat"/>
                <a:cs typeface="Montserrat"/>
                <a:sym typeface="Montserrat"/>
              </a:rPr>
              <a:t>Moderator:</a:t>
            </a:r>
            <a:r>
              <a:rPr lang="en-US" sz="1400" i="0" u="none" strike="noStrike" cap="none">
                <a:solidFill>
                  <a:srgbClr val="000000"/>
                </a:solidFill>
                <a:latin typeface="Montserrat"/>
                <a:ea typeface="Montserrat"/>
                <a:cs typeface="Montserrat"/>
                <a:sym typeface="Montserrat"/>
              </a:rPr>
              <a:t> Nick Fry, Jacobs </a:t>
            </a:r>
            <a:endParaRPr>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Colorado Mesa University, CO, </a:t>
            </a:r>
            <a:r>
              <a:rPr lang="en-US" sz="1400" b="1" i="0" u="none" strike="noStrike" cap="none">
                <a:solidFill>
                  <a:srgbClr val="EF8600"/>
                </a:solidFill>
                <a:latin typeface="Montserrat"/>
                <a:ea typeface="Montserrat"/>
                <a:cs typeface="Montserrat"/>
                <a:sym typeface="Montserrat"/>
              </a:rPr>
              <a:t>Cary Smith, </a:t>
            </a:r>
            <a:r>
              <a:rPr lang="en-US" sz="1400" i="0" u="none" strike="noStrike" cap="none">
                <a:solidFill>
                  <a:srgbClr val="EF8600"/>
                </a:solidFill>
                <a:latin typeface="Montserrat"/>
                <a:ea typeface="Montserrat"/>
                <a:cs typeface="Montserrat"/>
                <a:sym typeface="Montserrat"/>
              </a:rPr>
              <a:t>Sound Geothermal Corporation</a:t>
            </a:r>
            <a:endParaRPr>
              <a:latin typeface="Montserrat"/>
              <a:ea typeface="Montserrat"/>
              <a:cs typeface="Montserrat"/>
              <a:sym typeface="Montserrat"/>
            </a:endParaRPr>
          </a:p>
          <a:p>
            <a:pPr marL="0" marR="0" lvl="0" indent="0" algn="l" rtl="0">
              <a:lnSpc>
                <a:spcPct val="100000"/>
              </a:lnSpc>
              <a:spcBef>
                <a:spcPts val="0"/>
              </a:spcBef>
              <a:spcAft>
                <a:spcPts val="0"/>
              </a:spcAft>
              <a:buNone/>
            </a:pPr>
            <a:r>
              <a:rPr lang="en-US" sz="1400" b="1" i="0" u="none" strike="noStrike" cap="none">
                <a:solidFill>
                  <a:schemeClr val="accent5"/>
                </a:solidFill>
                <a:latin typeface="Montserrat"/>
                <a:ea typeface="Montserrat"/>
                <a:cs typeface="Montserrat"/>
                <a:sym typeface="Montserrat"/>
              </a:rPr>
              <a:t> </a:t>
            </a:r>
            <a:endParaRPr>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Framingham, MA, </a:t>
            </a:r>
            <a:r>
              <a:rPr lang="en-US" sz="1400" b="1" i="0" u="none" strike="noStrike" cap="none">
                <a:solidFill>
                  <a:srgbClr val="EF8600"/>
                </a:solidFill>
                <a:latin typeface="Montserrat"/>
                <a:ea typeface="Montserrat"/>
                <a:cs typeface="Montserrat"/>
                <a:sym typeface="Montserrat"/>
              </a:rPr>
              <a:t>Mark Metzner, </a:t>
            </a:r>
            <a:r>
              <a:rPr lang="en-US" sz="1400" i="0" u="none" strike="noStrike" cap="none">
                <a:solidFill>
                  <a:srgbClr val="EF8600"/>
                </a:solidFill>
                <a:latin typeface="Montserrat"/>
                <a:ea typeface="Montserrat"/>
                <a:cs typeface="Montserrat"/>
                <a:sym typeface="Montserrat"/>
              </a:rPr>
              <a:t>Endurant Energy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rgbClr val="EF8600"/>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Penn South Cooperative, </a:t>
            </a:r>
            <a:r>
              <a:rPr lang="en-US" sz="1400" b="1" i="0" u="none" strike="noStrike" cap="none">
                <a:solidFill>
                  <a:srgbClr val="EF8600"/>
                </a:solidFill>
                <a:latin typeface="Montserrat"/>
                <a:ea typeface="Montserrat"/>
                <a:cs typeface="Montserrat"/>
                <a:sym typeface="Montserrat"/>
              </a:rPr>
              <a:t>Manhattan, </a:t>
            </a:r>
            <a:r>
              <a:rPr lang="en-US" sz="1400" i="0" u="none" strike="noStrike" cap="none">
                <a:solidFill>
                  <a:srgbClr val="EF8600"/>
                </a:solidFill>
                <a:latin typeface="Montserrat"/>
                <a:ea typeface="Montserrat"/>
                <a:cs typeface="Montserrat"/>
                <a:sym typeface="Montserrat"/>
              </a:rPr>
              <a:t>Jay Egg, EggGeo </a:t>
            </a:r>
            <a:endParaRPr>
              <a:latin typeface="Montserrat"/>
              <a:ea typeface="Montserrat"/>
              <a:cs typeface="Montserrat"/>
              <a:sym typeface="Montserrat"/>
            </a:endParaRPr>
          </a:p>
          <a:p>
            <a:pPr marL="285750" marR="0" lvl="0" indent="-196850" algn="l" rtl="0">
              <a:lnSpc>
                <a:spcPct val="100000"/>
              </a:lnSpc>
              <a:spcBef>
                <a:spcPts val="0"/>
              </a:spcBef>
              <a:spcAft>
                <a:spcPts val="0"/>
              </a:spcAft>
              <a:buClr>
                <a:srgbClr val="000000"/>
              </a:buClr>
              <a:buSzPts val="1400"/>
              <a:buFont typeface="Arial"/>
              <a:buNone/>
            </a:pPr>
            <a:endParaRPr sz="1400" b="1" i="0" u="none" strike="noStrike" cap="none">
              <a:solidFill>
                <a:schemeClr val="accent5"/>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a:solidFill>
                  <a:schemeClr val="accent5"/>
                </a:solidFill>
                <a:latin typeface="Montserrat"/>
                <a:ea typeface="Montserrat"/>
                <a:cs typeface="Montserrat"/>
                <a:sym typeface="Montserrat"/>
              </a:rPr>
              <a:t>MIT Thermal Energy Network (MITTEN) Plan</a:t>
            </a:r>
            <a:r>
              <a:rPr lang="en-US" sz="1400" b="1" i="0" u="none" strike="noStrike" cap="none">
                <a:solidFill>
                  <a:srgbClr val="EF8600"/>
                </a:solidFill>
                <a:latin typeface="Montserrat"/>
                <a:ea typeface="Montserrat"/>
                <a:cs typeface="Montserrat"/>
                <a:sym typeface="Montserrat"/>
              </a:rPr>
              <a:t>, Susan Murcott, </a:t>
            </a:r>
            <a:r>
              <a:rPr lang="en-US" sz="1400" i="0" u="none" strike="noStrike" cap="none">
                <a:solidFill>
                  <a:srgbClr val="EF8600"/>
                </a:solidFill>
                <a:latin typeface="Montserrat"/>
                <a:ea typeface="Montserrat"/>
                <a:cs typeface="Montserrat"/>
                <a:sym typeface="Montserrat"/>
              </a:rPr>
              <a:t>MIT </a:t>
            </a:r>
            <a:endParaRPr>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4F6CA808-B644-03DB-7631-B5F103D2EC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g2d86f73e997_3_636"/>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SLIDO Plusses, Deltas, and Key Learnings</a:t>
            </a:r>
            <a:endParaRPr/>
          </a:p>
        </p:txBody>
      </p:sp>
      <p:sp>
        <p:nvSpPr>
          <p:cNvPr id="543" name="Google Shape;543;g2d86f73e997_3_636"/>
          <p:cNvSpPr txBox="1"/>
          <p:nvPr/>
        </p:nvSpPr>
        <p:spPr>
          <a:xfrm>
            <a:off x="1566929" y="1515415"/>
            <a:ext cx="735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p:txBody>
      </p:sp>
      <p:pic>
        <p:nvPicPr>
          <p:cNvPr id="544" name="Google Shape;544;g2d86f73e997_3_636"/>
          <p:cNvPicPr preferRelativeResize="0"/>
          <p:nvPr/>
        </p:nvPicPr>
        <p:blipFill>
          <a:blip r:embed="rId3">
            <a:alphaModFix/>
          </a:blip>
          <a:stretch>
            <a:fillRect/>
          </a:stretch>
        </p:blipFill>
        <p:spPr>
          <a:xfrm>
            <a:off x="6514275" y="2169275"/>
            <a:ext cx="1262129" cy="1262129"/>
          </a:xfrm>
          <a:prstGeom prst="rect">
            <a:avLst/>
          </a:prstGeom>
          <a:noFill/>
          <a:ln>
            <a:noFill/>
          </a:ln>
        </p:spPr>
      </p:pic>
      <p:pic>
        <p:nvPicPr>
          <p:cNvPr id="545" name="Google Shape;545;g2d86f73e997_3_636"/>
          <p:cNvPicPr preferRelativeResize="0"/>
          <p:nvPr/>
        </p:nvPicPr>
        <p:blipFill>
          <a:blip r:embed="rId4">
            <a:alphaModFix/>
          </a:blip>
          <a:stretch>
            <a:fillRect/>
          </a:stretch>
        </p:blipFill>
        <p:spPr>
          <a:xfrm>
            <a:off x="3247404" y="1323353"/>
            <a:ext cx="2953986" cy="2953986"/>
          </a:xfrm>
          <a:prstGeom prst="rect">
            <a:avLst/>
          </a:prstGeom>
          <a:noFill/>
          <a:ln>
            <a:noFill/>
          </a:ln>
        </p:spPr>
      </p:pic>
      <p:pic>
        <p:nvPicPr>
          <p:cNvPr id="546" name="Google Shape;546;g2d86f73e997_3_636"/>
          <p:cNvPicPr preferRelativeResize="0"/>
          <p:nvPr/>
        </p:nvPicPr>
        <p:blipFill rotWithShape="1">
          <a:blip r:embed="rId5">
            <a:alphaModFix/>
          </a:blip>
          <a:srcRect/>
          <a:stretch/>
        </p:blipFill>
        <p:spPr>
          <a:xfrm>
            <a:off x="8354301" y="4651652"/>
            <a:ext cx="572700" cy="363823"/>
          </a:xfrm>
          <a:prstGeom prst="rect">
            <a:avLst/>
          </a:prstGeom>
          <a:noFill/>
          <a:ln>
            <a:noFill/>
          </a:ln>
        </p:spPr>
      </p:pic>
      <p:pic>
        <p:nvPicPr>
          <p:cNvPr id="547" name="Google Shape;547;g2d86f73e997_3_636" descr="A black background with a black square&#10;&#10;Description automatically generated with medium confidence"/>
          <p:cNvPicPr preferRelativeResize="0"/>
          <p:nvPr/>
        </p:nvPicPr>
        <p:blipFill rotWithShape="1">
          <a:blip r:embed="rId6">
            <a:alphaModFix/>
          </a:blip>
          <a:srcRect/>
          <a:stretch/>
        </p:blipFill>
        <p:spPr>
          <a:xfrm>
            <a:off x="7417439" y="4656569"/>
            <a:ext cx="707984" cy="353992"/>
          </a:xfrm>
          <a:prstGeom prst="rect">
            <a:avLst/>
          </a:prstGeom>
          <a:noFill/>
          <a:ln>
            <a:noFill/>
          </a:ln>
        </p:spPr>
      </p:pic>
      <p:pic>
        <p:nvPicPr>
          <p:cNvPr id="548" name="Google Shape;548;g2d86f73e997_3_636"/>
          <p:cNvPicPr preferRelativeResize="0"/>
          <p:nvPr/>
        </p:nvPicPr>
        <p:blipFill>
          <a:blip r:embed="rId3">
            <a:alphaModFix/>
          </a:blip>
          <a:stretch>
            <a:fillRect/>
          </a:stretch>
        </p:blipFill>
        <p:spPr>
          <a:xfrm>
            <a:off x="1566925" y="2169275"/>
            <a:ext cx="1262129" cy="1262129"/>
          </a:xfrm>
          <a:prstGeom prst="rect">
            <a:avLst/>
          </a:prstGeom>
          <a:noFill/>
          <a:ln>
            <a:noFill/>
          </a:ln>
        </p:spPr>
      </p:pic>
      <p:sp>
        <p:nvSpPr>
          <p:cNvPr id="2" name="Slide Number Placeholder 1">
            <a:extLst>
              <a:ext uri="{FF2B5EF4-FFF2-40B4-BE49-F238E27FC236}">
                <a16:creationId xmlns:a16="http://schemas.microsoft.com/office/drawing/2014/main" id="{BBA99423-2EAF-9019-8F0F-9FCDC2D102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50"/>
          <p:cNvPicPr preferRelativeResize="0"/>
          <p:nvPr/>
        </p:nvPicPr>
        <p:blipFill rotWithShape="1">
          <a:blip r:embed="rId3">
            <a:alphaModFix/>
          </a:blip>
          <a:srcRect l="12125" r="7052"/>
          <a:stretch/>
        </p:blipFill>
        <p:spPr>
          <a:xfrm>
            <a:off x="543357" y="1018545"/>
            <a:ext cx="7390299" cy="3922189"/>
          </a:xfrm>
          <a:prstGeom prst="rect">
            <a:avLst/>
          </a:prstGeom>
          <a:noFill/>
          <a:ln>
            <a:noFill/>
          </a:ln>
        </p:spPr>
      </p:pic>
      <p:sp>
        <p:nvSpPr>
          <p:cNvPr id="554" name="Google Shape;554;p50"/>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THANK YOU to the Guest Lecturers - Thursday</a:t>
            </a:r>
            <a:endParaRPr/>
          </a:p>
        </p:txBody>
      </p:sp>
      <p:pic>
        <p:nvPicPr>
          <p:cNvPr id="555" name="Google Shape;555;p50" descr="Power Plant outline"/>
          <p:cNvPicPr preferRelativeResize="0"/>
          <p:nvPr/>
        </p:nvPicPr>
        <p:blipFill rotWithShape="1">
          <a:blip r:embed="rId4">
            <a:alphaModFix/>
          </a:blip>
          <a:srcRect/>
          <a:stretch/>
        </p:blipFill>
        <p:spPr>
          <a:xfrm>
            <a:off x="618113" y="1383950"/>
            <a:ext cx="451725" cy="451725"/>
          </a:xfrm>
          <a:prstGeom prst="rect">
            <a:avLst/>
          </a:prstGeom>
          <a:noFill/>
          <a:ln>
            <a:noFill/>
          </a:ln>
        </p:spPr>
      </p:pic>
      <p:pic>
        <p:nvPicPr>
          <p:cNvPr id="556" name="Google Shape;556;p50" descr="Family with two children outline"/>
          <p:cNvPicPr preferRelativeResize="0"/>
          <p:nvPr/>
        </p:nvPicPr>
        <p:blipFill rotWithShape="1">
          <a:blip r:embed="rId5">
            <a:alphaModFix/>
          </a:blip>
          <a:srcRect/>
          <a:stretch/>
        </p:blipFill>
        <p:spPr>
          <a:xfrm>
            <a:off x="587875" y="2169451"/>
            <a:ext cx="512225" cy="512225"/>
          </a:xfrm>
          <a:prstGeom prst="rect">
            <a:avLst/>
          </a:prstGeom>
          <a:noFill/>
          <a:ln>
            <a:noFill/>
          </a:ln>
        </p:spPr>
      </p:pic>
      <p:pic>
        <p:nvPicPr>
          <p:cNvPr id="557" name="Google Shape;557;p50" descr="Gavel outline"/>
          <p:cNvPicPr preferRelativeResize="0"/>
          <p:nvPr/>
        </p:nvPicPr>
        <p:blipFill rotWithShape="1">
          <a:blip r:embed="rId6">
            <a:alphaModFix/>
          </a:blip>
          <a:srcRect/>
          <a:stretch/>
        </p:blipFill>
        <p:spPr>
          <a:xfrm>
            <a:off x="587875" y="3088613"/>
            <a:ext cx="512225" cy="512225"/>
          </a:xfrm>
          <a:prstGeom prst="rect">
            <a:avLst/>
          </a:prstGeom>
          <a:noFill/>
          <a:ln>
            <a:noFill/>
          </a:ln>
        </p:spPr>
      </p:pic>
      <p:pic>
        <p:nvPicPr>
          <p:cNvPr id="558" name="Google Shape;558;p50" descr="Globe outline"/>
          <p:cNvPicPr preferRelativeResize="0"/>
          <p:nvPr/>
        </p:nvPicPr>
        <p:blipFill rotWithShape="1">
          <a:blip r:embed="rId7">
            <a:alphaModFix/>
          </a:blip>
          <a:srcRect/>
          <a:stretch/>
        </p:blipFill>
        <p:spPr>
          <a:xfrm>
            <a:off x="587875" y="4068247"/>
            <a:ext cx="512225" cy="512202"/>
          </a:xfrm>
          <a:prstGeom prst="rect">
            <a:avLst/>
          </a:prstGeom>
          <a:noFill/>
          <a:ln>
            <a:noFill/>
          </a:ln>
        </p:spPr>
      </p:pic>
      <p:pic>
        <p:nvPicPr>
          <p:cNvPr id="559" name="Google Shape;559;p50"/>
          <p:cNvPicPr preferRelativeResize="0"/>
          <p:nvPr/>
        </p:nvPicPr>
        <p:blipFill rotWithShape="1">
          <a:blip r:embed="rId8">
            <a:alphaModFix/>
          </a:blip>
          <a:srcRect/>
          <a:stretch/>
        </p:blipFill>
        <p:spPr>
          <a:xfrm>
            <a:off x="8354301" y="4651652"/>
            <a:ext cx="572700" cy="363823"/>
          </a:xfrm>
          <a:prstGeom prst="rect">
            <a:avLst/>
          </a:prstGeom>
          <a:noFill/>
          <a:ln>
            <a:noFill/>
          </a:ln>
        </p:spPr>
      </p:pic>
      <p:pic>
        <p:nvPicPr>
          <p:cNvPr id="560" name="Google Shape;560;p50" descr="A black background with a black square&#10;&#10;Description automatically generated with medium confidence"/>
          <p:cNvPicPr preferRelativeResize="0"/>
          <p:nvPr/>
        </p:nvPicPr>
        <p:blipFill rotWithShape="1">
          <a:blip r:embed="rId9">
            <a:alphaModFix/>
          </a:blip>
          <a:srcRect/>
          <a:stretch/>
        </p:blipFill>
        <p:spPr>
          <a:xfrm>
            <a:off x="7417439" y="4656569"/>
            <a:ext cx="707984" cy="353992"/>
          </a:xfrm>
          <a:prstGeom prst="rect">
            <a:avLst/>
          </a:prstGeom>
          <a:noFill/>
          <a:ln>
            <a:noFill/>
          </a:ln>
        </p:spPr>
      </p:pic>
      <p:sp>
        <p:nvSpPr>
          <p:cNvPr id="2" name="Slide Number Placeholder 1">
            <a:extLst>
              <a:ext uri="{FF2B5EF4-FFF2-40B4-BE49-F238E27FC236}">
                <a16:creationId xmlns:a16="http://schemas.microsoft.com/office/drawing/2014/main" id="{3C5AD45A-35AD-F5BC-2464-ED3DA38EA4A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pic>
        <p:nvPicPr>
          <p:cNvPr id="565" name="Google Shape;565;p51"/>
          <p:cNvPicPr preferRelativeResize="0"/>
          <p:nvPr/>
        </p:nvPicPr>
        <p:blipFill rotWithShape="1">
          <a:blip r:embed="rId3">
            <a:alphaModFix/>
          </a:blip>
          <a:srcRect l="12125" r="26135"/>
          <a:stretch/>
        </p:blipFill>
        <p:spPr>
          <a:xfrm>
            <a:off x="566903" y="991112"/>
            <a:ext cx="5645428" cy="4012164"/>
          </a:xfrm>
          <a:prstGeom prst="rect">
            <a:avLst/>
          </a:prstGeom>
          <a:noFill/>
          <a:ln>
            <a:noFill/>
          </a:ln>
        </p:spPr>
      </p:pic>
      <p:pic>
        <p:nvPicPr>
          <p:cNvPr id="566" name="Google Shape;566;p51" descr="Architecture outline"/>
          <p:cNvPicPr preferRelativeResize="0"/>
          <p:nvPr/>
        </p:nvPicPr>
        <p:blipFill rotWithShape="1">
          <a:blip r:embed="rId4">
            <a:alphaModFix/>
          </a:blip>
          <a:srcRect/>
          <a:stretch/>
        </p:blipFill>
        <p:spPr>
          <a:xfrm>
            <a:off x="637300" y="4100275"/>
            <a:ext cx="572700" cy="572700"/>
          </a:xfrm>
          <a:prstGeom prst="rect">
            <a:avLst/>
          </a:prstGeom>
          <a:noFill/>
          <a:ln>
            <a:noFill/>
          </a:ln>
        </p:spPr>
      </p:pic>
      <p:pic>
        <p:nvPicPr>
          <p:cNvPr id="567" name="Google Shape;567;p51" descr="Blueprint outline"/>
          <p:cNvPicPr preferRelativeResize="0"/>
          <p:nvPr/>
        </p:nvPicPr>
        <p:blipFill rotWithShape="1">
          <a:blip r:embed="rId5">
            <a:alphaModFix/>
          </a:blip>
          <a:srcRect/>
          <a:stretch/>
        </p:blipFill>
        <p:spPr>
          <a:xfrm>
            <a:off x="635925" y="1305499"/>
            <a:ext cx="523575" cy="523575"/>
          </a:xfrm>
          <a:prstGeom prst="rect">
            <a:avLst/>
          </a:prstGeom>
          <a:noFill/>
          <a:ln>
            <a:noFill/>
          </a:ln>
        </p:spPr>
      </p:pic>
      <p:pic>
        <p:nvPicPr>
          <p:cNvPr id="568" name="Google Shape;568;p51" descr="Books outline"/>
          <p:cNvPicPr preferRelativeResize="0"/>
          <p:nvPr/>
        </p:nvPicPr>
        <p:blipFill rotWithShape="1">
          <a:blip r:embed="rId6">
            <a:alphaModFix/>
          </a:blip>
          <a:srcRect/>
          <a:stretch/>
        </p:blipFill>
        <p:spPr>
          <a:xfrm>
            <a:off x="661400" y="3216725"/>
            <a:ext cx="472625" cy="472625"/>
          </a:xfrm>
          <a:prstGeom prst="rect">
            <a:avLst/>
          </a:prstGeom>
          <a:noFill/>
          <a:ln>
            <a:noFill/>
          </a:ln>
        </p:spPr>
      </p:pic>
      <p:pic>
        <p:nvPicPr>
          <p:cNvPr id="569" name="Google Shape;569;p51" descr="Excavator outline"/>
          <p:cNvPicPr preferRelativeResize="0"/>
          <p:nvPr/>
        </p:nvPicPr>
        <p:blipFill rotWithShape="1">
          <a:blip r:embed="rId7">
            <a:alphaModFix/>
          </a:blip>
          <a:srcRect/>
          <a:stretch/>
        </p:blipFill>
        <p:spPr>
          <a:xfrm>
            <a:off x="635925" y="2188828"/>
            <a:ext cx="523575" cy="523596"/>
          </a:xfrm>
          <a:prstGeom prst="rect">
            <a:avLst/>
          </a:prstGeom>
          <a:noFill/>
          <a:ln>
            <a:noFill/>
          </a:ln>
        </p:spPr>
      </p:pic>
      <p:pic>
        <p:nvPicPr>
          <p:cNvPr id="570" name="Google Shape;570;p51"/>
          <p:cNvPicPr preferRelativeResize="0"/>
          <p:nvPr/>
        </p:nvPicPr>
        <p:blipFill rotWithShape="1">
          <a:blip r:embed="rId8">
            <a:alphaModFix/>
          </a:blip>
          <a:srcRect/>
          <a:stretch/>
        </p:blipFill>
        <p:spPr>
          <a:xfrm>
            <a:off x="8354301" y="4651652"/>
            <a:ext cx="572700" cy="363823"/>
          </a:xfrm>
          <a:prstGeom prst="rect">
            <a:avLst/>
          </a:prstGeom>
          <a:noFill/>
          <a:ln>
            <a:noFill/>
          </a:ln>
        </p:spPr>
      </p:pic>
      <p:pic>
        <p:nvPicPr>
          <p:cNvPr id="571" name="Google Shape;571;p51" descr="A black background with a black square&#10;&#10;Description automatically generated with medium confidence"/>
          <p:cNvPicPr preferRelativeResize="0"/>
          <p:nvPr/>
        </p:nvPicPr>
        <p:blipFill rotWithShape="1">
          <a:blip r:embed="rId9">
            <a:alphaModFix/>
          </a:blip>
          <a:srcRect/>
          <a:stretch/>
        </p:blipFill>
        <p:spPr>
          <a:xfrm>
            <a:off x="7417439" y="4656569"/>
            <a:ext cx="707984" cy="353992"/>
          </a:xfrm>
          <a:prstGeom prst="rect">
            <a:avLst/>
          </a:prstGeom>
          <a:noFill/>
          <a:ln>
            <a:noFill/>
          </a:ln>
        </p:spPr>
      </p:pic>
      <p:sp>
        <p:nvSpPr>
          <p:cNvPr id="572" name="Google Shape;572;p51"/>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THANK YOU to the Guest Lecturers - Friday</a:t>
            </a:r>
            <a:endParaRPr/>
          </a:p>
        </p:txBody>
      </p:sp>
      <p:sp>
        <p:nvSpPr>
          <p:cNvPr id="2" name="Slide Number Placeholder 1">
            <a:extLst>
              <a:ext uri="{FF2B5EF4-FFF2-40B4-BE49-F238E27FC236}">
                <a16:creationId xmlns:a16="http://schemas.microsoft.com/office/drawing/2014/main" id="{82BC69DD-08FB-3026-616A-E6BCC95F03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g2db979811eb_0_437"/>
          <p:cNvPicPr preferRelativeResize="0"/>
          <p:nvPr/>
        </p:nvPicPr>
        <p:blipFill rotWithShape="1">
          <a:blip r:embed="rId3">
            <a:alphaModFix/>
          </a:blip>
          <a:srcRect/>
          <a:stretch/>
        </p:blipFill>
        <p:spPr>
          <a:xfrm rot="5400000">
            <a:off x="2756487" y="723327"/>
            <a:ext cx="3631026" cy="4428875"/>
          </a:xfrm>
          <a:prstGeom prst="rect">
            <a:avLst/>
          </a:prstGeom>
          <a:noFill/>
          <a:ln w="28575" cap="flat" cmpd="sng">
            <a:solidFill>
              <a:srgbClr val="000000"/>
            </a:solidFill>
            <a:prstDash val="solid"/>
            <a:round/>
            <a:headEnd type="none" w="sm" len="sm"/>
            <a:tailEnd type="none" w="sm" len="sm"/>
          </a:ln>
          <a:effectLst>
            <a:outerShdw blurRad="50800" dist="127000" dir="2700000" algn="tl" rotWithShape="0">
              <a:srgbClr val="000000">
                <a:alpha val="40000"/>
              </a:srgbClr>
            </a:outerShdw>
          </a:effectLst>
        </p:spPr>
      </p:pic>
      <p:sp>
        <p:nvSpPr>
          <p:cNvPr id="578" name="Google Shape;578;g2db979811eb_0_437"/>
          <p:cNvSpPr txBox="1">
            <a:spLocks noGrp="1"/>
          </p:cNvSpPr>
          <p:nvPr>
            <p:ph type="title"/>
          </p:nvPr>
        </p:nvSpPr>
        <p:spPr>
          <a:xfrm>
            <a:off x="464100" y="292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03703"/>
              <a:buNone/>
            </a:pPr>
            <a:r>
              <a:rPr lang="en-US" sz="3000" b="1">
                <a:solidFill>
                  <a:srgbClr val="1D6F83"/>
                </a:solidFill>
                <a:latin typeface="Roboto Condensed"/>
                <a:ea typeface="Roboto Condensed"/>
                <a:cs typeface="Roboto Condensed"/>
                <a:sym typeface="Roboto Condensed"/>
              </a:rPr>
              <a:t>THANK YOU to ALL of you for #ThinkingThermalTogether</a:t>
            </a:r>
            <a:endParaRPr/>
          </a:p>
        </p:txBody>
      </p:sp>
      <p:sp>
        <p:nvSpPr>
          <p:cNvPr id="2" name="Slide Number Placeholder 1">
            <a:extLst>
              <a:ext uri="{FF2B5EF4-FFF2-40B4-BE49-F238E27FC236}">
                <a16:creationId xmlns:a16="http://schemas.microsoft.com/office/drawing/2014/main" id="{313E38B4-07FD-F04E-D1FF-8F4CFBD7E3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g2d86f73e997_3_343"/>
          <p:cNvPicPr preferRelativeResize="0"/>
          <p:nvPr/>
        </p:nvPicPr>
        <p:blipFill>
          <a:blip r:embed="rId3">
            <a:alphaModFix/>
          </a:blip>
          <a:stretch>
            <a:fillRect/>
          </a:stretch>
        </p:blipFill>
        <p:spPr>
          <a:xfrm>
            <a:off x="789450" y="512426"/>
            <a:ext cx="7565101" cy="3508301"/>
          </a:xfrm>
          <a:prstGeom prst="rect">
            <a:avLst/>
          </a:prstGeom>
          <a:noFill/>
          <a:ln>
            <a:noFill/>
          </a:ln>
        </p:spPr>
      </p:pic>
      <p:pic>
        <p:nvPicPr>
          <p:cNvPr id="584" name="Google Shape;584;g2d86f73e997_3_343"/>
          <p:cNvPicPr preferRelativeResize="0"/>
          <p:nvPr/>
        </p:nvPicPr>
        <p:blipFill rotWithShape="1">
          <a:blip r:embed="rId4">
            <a:alphaModFix/>
          </a:blip>
          <a:srcRect/>
          <a:stretch/>
        </p:blipFill>
        <p:spPr>
          <a:xfrm>
            <a:off x="8430501" y="4651652"/>
            <a:ext cx="572700" cy="363823"/>
          </a:xfrm>
          <a:prstGeom prst="rect">
            <a:avLst/>
          </a:prstGeom>
          <a:noFill/>
          <a:ln>
            <a:noFill/>
          </a:ln>
        </p:spPr>
      </p:pic>
      <p:pic>
        <p:nvPicPr>
          <p:cNvPr id="585" name="Google Shape;585;g2d86f73e997_3_343" descr="A black background with a black square&#10;&#10;Description automatically generated with medium confidence"/>
          <p:cNvPicPr preferRelativeResize="0"/>
          <p:nvPr/>
        </p:nvPicPr>
        <p:blipFill rotWithShape="1">
          <a:blip r:embed="rId5">
            <a:alphaModFix/>
          </a:blip>
          <a:srcRect/>
          <a:stretch/>
        </p:blipFill>
        <p:spPr>
          <a:xfrm>
            <a:off x="7493639" y="4656569"/>
            <a:ext cx="707984" cy="353992"/>
          </a:xfrm>
          <a:prstGeom prst="rect">
            <a:avLst/>
          </a:prstGeom>
          <a:noFill/>
          <a:ln>
            <a:noFill/>
          </a:ln>
        </p:spPr>
      </p:pic>
      <p:sp>
        <p:nvSpPr>
          <p:cNvPr id="586" name="Google Shape;586;g2d86f73e997_3_343"/>
          <p:cNvSpPr txBox="1">
            <a:spLocks noGrp="1"/>
          </p:cNvSpPr>
          <p:nvPr>
            <p:ph type="ctrTitle" idx="4294967295"/>
          </p:nvPr>
        </p:nvSpPr>
        <p:spPr>
          <a:xfrm>
            <a:off x="311700" y="583915"/>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solidFill>
                  <a:srgbClr val="E86229"/>
                </a:solidFill>
                <a:latin typeface="Roboto Condensed"/>
                <a:ea typeface="Roboto Condensed"/>
                <a:cs typeface="Roboto Condensed"/>
                <a:sym typeface="Roboto Condensed"/>
              </a:rPr>
              <a:t>Until Next Year !</a:t>
            </a:r>
            <a:endParaRPr sz="3900" b="1">
              <a:solidFill>
                <a:srgbClr val="1D6F83"/>
              </a:solidFill>
              <a:latin typeface="Roboto Condensed"/>
              <a:ea typeface="Roboto Condensed"/>
              <a:cs typeface="Roboto Condensed"/>
              <a:sym typeface="Roboto Condensed"/>
            </a:endParaRPr>
          </a:p>
        </p:txBody>
      </p:sp>
      <p:sp>
        <p:nvSpPr>
          <p:cNvPr id="587" name="Google Shape;587;g2d86f73e997_3_343"/>
          <p:cNvSpPr txBox="1">
            <a:spLocks noGrp="1"/>
          </p:cNvSpPr>
          <p:nvPr>
            <p:ph type="ctrTitle" idx="4294967295"/>
          </p:nvPr>
        </p:nvSpPr>
        <p:spPr>
          <a:xfrm>
            <a:off x="311700" y="3493315"/>
            <a:ext cx="8520600" cy="11310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5200"/>
              <a:buNone/>
            </a:pPr>
            <a:r>
              <a:rPr lang="en-US" sz="3500" b="1">
                <a:solidFill>
                  <a:srgbClr val="E86229"/>
                </a:solidFill>
                <a:latin typeface="Roboto Condensed"/>
                <a:ea typeface="Roboto Condensed"/>
                <a:cs typeface="Roboto Condensed"/>
                <a:sym typeface="Roboto Condensed"/>
              </a:rPr>
              <a:t>#ThinkThermalTogether</a:t>
            </a:r>
            <a:endParaRPr sz="3900" b="1">
              <a:solidFill>
                <a:srgbClr val="1D6F83"/>
              </a:solidFill>
              <a:latin typeface="Roboto Condensed"/>
              <a:ea typeface="Roboto Condensed"/>
              <a:cs typeface="Roboto Condensed"/>
              <a:sym typeface="Roboto Condensed"/>
            </a:endParaRPr>
          </a:p>
        </p:txBody>
      </p:sp>
      <p:sp>
        <p:nvSpPr>
          <p:cNvPr id="2" name="Slide Number Placeholder 1">
            <a:extLst>
              <a:ext uri="{FF2B5EF4-FFF2-40B4-BE49-F238E27FC236}">
                <a16:creationId xmlns:a16="http://schemas.microsoft.com/office/drawing/2014/main" id="{657FDED1-787E-A421-5C7A-D2D00E510A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1D44D60-00A9-FDA1-F5E0-BC5807E69308}"/>
              </a:ext>
            </a:extLst>
          </p:cNvPr>
          <p:cNvSpPr>
            <a:spLocks noGrp="1"/>
          </p:cNvSpPr>
          <p:nvPr>
            <p:ph type="body" idx="1"/>
          </p:nvPr>
        </p:nvSpPr>
        <p:spPr/>
        <p:txBody>
          <a:bodyPr>
            <a:normAutofit/>
          </a:bodyPr>
          <a:lstStyle/>
          <a:p>
            <a:pPr marL="114300" indent="0">
              <a:buNone/>
            </a:pPr>
            <a:r>
              <a:rPr lang="en-US" sz="1400" dirty="0"/>
              <a:t>MIT </a:t>
            </a:r>
            <a:r>
              <a:rPr lang="en-US" sz="1400" dirty="0" err="1"/>
              <a:t>OpenCourseWare</a:t>
            </a:r>
            <a:endParaRPr lang="en-US" sz="1400" dirty="0"/>
          </a:p>
          <a:p>
            <a:pPr marL="114300" indent="0">
              <a:buNone/>
            </a:pPr>
            <a:r>
              <a:rPr lang="en-US" sz="1400" u="sng" dirty="0">
                <a:hlinkClick r:id="rId2"/>
              </a:rPr>
              <a:t>https://ocw.mit.edu/</a:t>
            </a:r>
            <a:endParaRPr lang="en-US" sz="1400" dirty="0"/>
          </a:p>
          <a:p>
            <a:pPr marL="114300" indent="0">
              <a:buNone/>
            </a:pPr>
            <a:r>
              <a:rPr lang="en-US" dirty="0"/>
              <a:t> </a:t>
            </a:r>
          </a:p>
          <a:p>
            <a:pPr marL="114300" indent="0">
              <a:buNone/>
            </a:pPr>
            <a:r>
              <a:rPr lang="en-US" dirty="0"/>
              <a:t> </a:t>
            </a:r>
          </a:p>
          <a:p>
            <a:pPr marL="114300" indent="0">
              <a:buNone/>
            </a:pPr>
            <a:r>
              <a:rPr lang="en-US" dirty="0"/>
              <a:t> </a:t>
            </a:r>
          </a:p>
          <a:p>
            <a:pPr marL="114300" indent="0">
              <a:buNone/>
            </a:pPr>
            <a:r>
              <a:rPr lang="en-US" dirty="0"/>
              <a:t>RES.ENV 007 Geothermal Energy Networks (GENs): Transforming our Thermal Energy System</a:t>
            </a:r>
          </a:p>
          <a:p>
            <a:pPr marL="114300" indent="0">
              <a:buNone/>
            </a:pPr>
            <a:r>
              <a:rPr lang="en-US" sz="1500" dirty="0"/>
              <a:t>IAP 2025 </a:t>
            </a:r>
          </a:p>
          <a:p>
            <a:pPr marL="114300" indent="0">
              <a:buNone/>
            </a:pPr>
            <a:r>
              <a:rPr lang="en-US" dirty="0"/>
              <a:t> </a:t>
            </a:r>
          </a:p>
          <a:p>
            <a:pPr marL="114300" indent="0">
              <a:buNone/>
            </a:pPr>
            <a:r>
              <a:rPr lang="en-US" dirty="0"/>
              <a:t> </a:t>
            </a:r>
          </a:p>
          <a:p>
            <a:pPr marL="114300" indent="0">
              <a:buNone/>
            </a:pPr>
            <a:r>
              <a:rPr lang="en-US" sz="1500" dirty="0"/>
              <a:t>For information about citing these materials or our Terms of Use, visit: </a:t>
            </a:r>
            <a:r>
              <a:rPr lang="en-US" sz="1500" u="sng" dirty="0">
                <a:hlinkClick r:id="rId3"/>
              </a:rPr>
              <a:t>https://ocw.mit.edu/terms</a:t>
            </a:r>
            <a:r>
              <a:rPr lang="en-US" sz="1500" dirty="0"/>
              <a:t>. </a:t>
            </a:r>
          </a:p>
          <a:p>
            <a:endParaRPr lang="en-US" dirty="0"/>
          </a:p>
        </p:txBody>
      </p:sp>
      <p:sp>
        <p:nvSpPr>
          <p:cNvPr id="2" name="Slide Number Placeholder 1">
            <a:extLst>
              <a:ext uri="{FF2B5EF4-FFF2-40B4-BE49-F238E27FC236}">
                <a16:creationId xmlns:a16="http://schemas.microsoft.com/office/drawing/2014/main" id="{44C8E34D-BC1E-2A1B-8D39-5A19ABE36F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49</a:t>
            </a:fld>
            <a:endParaRPr lang="en-US"/>
          </a:p>
        </p:txBody>
      </p:sp>
    </p:spTree>
    <p:extLst>
      <p:ext uri="{BB962C8B-B14F-4D97-AF65-F5344CB8AC3E}">
        <p14:creationId xmlns:p14="http://schemas.microsoft.com/office/powerpoint/2010/main" val="268504230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6032</TotalTime>
  <Words>1871</Words>
  <Application>Microsoft Macintosh PowerPoint</Application>
  <PresentationFormat>On-screen Show (16:9)</PresentationFormat>
  <Paragraphs>422</Paragraphs>
  <Slides>49</Slides>
  <Notes>48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49</vt:i4>
      </vt:variant>
    </vt:vector>
  </HeadingPairs>
  <TitlesOfParts>
    <vt:vector size="60" baseType="lpstr">
      <vt:lpstr>Roboto Condensed</vt:lpstr>
      <vt:lpstr>Arial</vt:lpstr>
      <vt:lpstr>Montserrat SemiBold</vt:lpstr>
      <vt:lpstr>Trebuchet MS</vt:lpstr>
      <vt:lpstr>Montserrat Light</vt:lpstr>
      <vt:lpstr>Calibri</vt:lpstr>
      <vt:lpstr>Montserrat</vt:lpstr>
      <vt:lpstr>Roboto</vt:lpstr>
      <vt:lpstr>Montserrat Medium</vt:lpstr>
      <vt:lpstr>Simple Light</vt:lpstr>
      <vt:lpstr>Office Theme</vt:lpstr>
      <vt:lpstr>PowerPoint Presentation</vt:lpstr>
      <vt:lpstr>PowerPoint Presentation</vt:lpstr>
      <vt:lpstr>MIT Environmental Solutions Initiative (ESI)</vt:lpstr>
      <vt:lpstr>MIT OpenCourseWare</vt:lpstr>
      <vt:lpstr>   HEET team here to help over the two days:</vt:lpstr>
      <vt:lpstr>PowerPoint Presentation</vt:lpstr>
      <vt:lpstr>PowerPoint Presentation</vt:lpstr>
      <vt:lpstr>Housekeeping</vt:lpstr>
      <vt:lpstr>#ThinkThermalTogether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Slido Quiz !</vt:lpstr>
      <vt:lpstr>Session 1: Framing the Challenge</vt:lpstr>
      <vt:lpstr>SLIDO: What challenge are YOU trying to solve ? </vt:lpstr>
      <vt:lpstr>Coffee Break</vt:lpstr>
      <vt:lpstr>Session 2: People Landscape for GENs</vt:lpstr>
      <vt:lpstr>SLIDO: Brainstorm the key stakeholders</vt:lpstr>
      <vt:lpstr>Lunch Break</vt:lpstr>
      <vt:lpstr>Session 3: Policy Landscape for GENs</vt:lpstr>
      <vt:lpstr>SLIDO: What is the largest policy challenge you see?</vt:lpstr>
      <vt:lpstr>Coffee Break</vt:lpstr>
      <vt:lpstr>Session 4: Scaling GENs</vt:lpstr>
      <vt:lpstr>SLIDO: Say it is a race - where will GENs get to scale first ?</vt:lpstr>
      <vt:lpstr>Closing Day 1</vt:lpstr>
      <vt:lpstr>PowerPoint Presentation</vt:lpstr>
      <vt:lpstr>#ThinkThermalTogether</vt:lpstr>
      <vt:lpstr>Session 5: Design Principles for GENs</vt:lpstr>
      <vt:lpstr>SLIDO: What advantages does a single-pipe ambient-temp loop design provide?</vt:lpstr>
      <vt:lpstr>Coffee Break</vt:lpstr>
      <vt:lpstr>Session 6: Construction of GENs</vt:lpstr>
      <vt:lpstr>SLIDO: What innovations are most needed to build more, faster, for less ?</vt:lpstr>
      <vt:lpstr>Lunch Break</vt:lpstr>
      <vt:lpstr>Session 7: Researching GENs &amp; Impacts</vt:lpstr>
      <vt:lpstr>SLIDO: What data is needed to unlock investment and scaling?</vt:lpstr>
      <vt:lpstr>Coffee Break</vt:lpstr>
      <vt:lpstr>Session 8: Case Studies of GENs</vt:lpstr>
      <vt:lpstr>SLIDO Plusses, Deltas, and Key Learnings</vt:lpstr>
      <vt:lpstr>THANK YOU to the Guest Lecturers - Thursday</vt:lpstr>
      <vt:lpstr>THANK YOU to the Guest Lecturers - Friday</vt:lpstr>
      <vt:lpstr>THANK YOU to ALL of you for #ThinkingThermalTogether</vt:lpstr>
      <vt:lpstr>Until Next Year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Geothermal Energy Networks:   Transforming our Thermal Energy System</dc:title>
  <dc:subject/>
  <dc:creator>Zeyneb Magavi, Curt Newton, Chris Rabe, Isabel Varela</dc:creator>
  <cp:keywords/>
  <dc:description/>
  <cp:lastModifiedBy>H. Sharon Lin</cp:lastModifiedBy>
  <cp:revision>8</cp:revision>
  <dcterms:modified xsi:type="dcterms:W3CDTF">2025-07-10T17:30:31Z</dcterms:modified>
  <cp:category/>
</cp:coreProperties>
</file>